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9" r:id="rId1"/>
  </p:sldMasterIdLst>
  <p:notesMasterIdLst>
    <p:notesMasterId r:id="rId18"/>
  </p:notesMasterIdLst>
  <p:handoutMasterIdLst>
    <p:handoutMasterId r:id="rId19"/>
  </p:handoutMasterIdLst>
  <p:sldIdLst>
    <p:sldId id="567" r:id="rId2"/>
    <p:sldId id="1099" r:id="rId3"/>
    <p:sldId id="1091" r:id="rId4"/>
    <p:sldId id="1094" r:id="rId5"/>
    <p:sldId id="1095" r:id="rId6"/>
    <p:sldId id="1096" r:id="rId7"/>
    <p:sldId id="1097" r:id="rId8"/>
    <p:sldId id="1092" r:id="rId9"/>
    <p:sldId id="1090" r:id="rId10"/>
    <p:sldId id="1093" r:id="rId11"/>
    <p:sldId id="1101" r:id="rId12"/>
    <p:sldId id="1104" r:id="rId13"/>
    <p:sldId id="1105" r:id="rId14"/>
    <p:sldId id="1106" r:id="rId15"/>
    <p:sldId id="1102" r:id="rId16"/>
    <p:sldId id="1103" r:id="rId17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2pPr>
    <a:lvl3pPr marL="914400"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3pPr>
    <a:lvl4pPr marL="1371600"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4pPr>
    <a:lvl5pPr marL="1828800"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kumimoji="1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00FF"/>
    <a:srgbClr val="008000"/>
    <a:srgbClr val="0000FF"/>
    <a:srgbClr val="FF8000"/>
    <a:srgbClr val="FFFF00"/>
    <a:srgbClr val="FFCC66"/>
    <a:srgbClr val="00FF00"/>
    <a:srgbClr val="F4FDFF"/>
    <a:srgbClr val="E0F5FF"/>
    <a:srgbClr val="008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745" autoAdjust="0"/>
    <p:restoredTop sz="99853" autoAdjust="0"/>
  </p:normalViewPr>
  <p:slideViewPr>
    <p:cSldViewPr snapToGrid="0">
      <p:cViewPr>
        <p:scale>
          <a:sx n="110" d="100"/>
          <a:sy n="110" d="100"/>
        </p:scale>
        <p:origin x="-696" y="-80"/>
      </p:cViewPr>
      <p:guideLst>
        <p:guide orient="horz" pos="4143"/>
        <p:guide pos="57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79" d="100"/>
          <a:sy n="79" d="100"/>
        </p:scale>
        <p:origin x="-2544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Relationship Id="rId2" Type="http://schemas.openxmlformats.org/officeDocument/2006/relationships/image" Target="../media/image23.emf"/><Relationship Id="rId3" Type="http://schemas.openxmlformats.org/officeDocument/2006/relationships/image" Target="../media/image2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A46B7F-8DA1-7B48-A56A-4FDC9BE8D490}" type="datetimeFigureOut">
              <a:rPr lang="en-US" smtClean="0"/>
              <a:pPr/>
              <a:t>2/25/16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C3A5D9-9C7B-7E44-BC71-9BB7B7E418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4544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effectLst/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effectLst/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effectLst/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effectLst/>
                <a:latin typeface="Arial" charset="0"/>
              </a:defRPr>
            </a:lvl1pPr>
          </a:lstStyle>
          <a:p>
            <a:fld id="{1BA35DD8-EC9B-BA4D-8381-9F34597E663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994844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ＭＳ Ｐ明朝" charset="-128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ＭＳ Ｐ明朝" charset="-128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ＭＳ Ｐ明朝" charset="-128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ＭＳ Ｐ明朝" charset="-128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ＭＳ Ｐ明朝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NLppt_BG_Title_NewDOElogo_OffSci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7200" y="457200"/>
            <a:ext cx="6172200" cy="1600200"/>
          </a:xfrm>
        </p:spPr>
        <p:txBody>
          <a:bodyPr anchor="b"/>
          <a:lstStyle>
            <a:lvl1pPr algn="r">
              <a:defRPr sz="3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7200" y="2286000"/>
            <a:ext cx="6172200" cy="990600"/>
          </a:xfrm>
        </p:spPr>
        <p:txBody>
          <a:bodyPr/>
          <a:lstStyle>
            <a:lvl1pPr marL="0" indent="0" algn="r">
              <a:buFont typeface="Wingdings" pitchFamily="-112" charset="2"/>
              <a:buNone/>
              <a:defRPr sz="1900" i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eRHIC IR Design Meeting 2016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EEEB45-469B-C445-A2A6-597CC1D4FA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eRHIC IR Design Meeting 2016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98A5D4-C106-3B44-833F-F6948D88D3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685800"/>
            <a:ext cx="4495800" cy="55626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85800"/>
            <a:ext cx="4495800" cy="55626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eRHIC IR Design Meeting 2016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06856E-079A-7243-9D3B-2823E9335D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eRHIC IR Design Meeting 2016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C2DFF1-6A7E-5841-980E-96BA788216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eRHIC IR Design Meeting 2016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F278B1-1B8B-1E49-8C17-9FA8E63349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eRHIC IR Design Meeting 2016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66AF53-9C22-8E40-908A-50D959F8CC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8" descr="REVBG_Slide4_Blue"/>
          <p:cNvPicPr>
            <a:picLocks noChangeAspect="1" noChangeArrowheads="1"/>
          </p:cNvPicPr>
          <p:nvPr userDrawn="1"/>
        </p:nvPicPr>
        <p:blipFill>
          <a:blip r:embed="rId9"/>
          <a:srcRect/>
          <a:stretch>
            <a:fillRect/>
          </a:stretch>
        </p:blipFill>
        <p:spPr bwMode="auto">
          <a:xfrm>
            <a:off x="0" y="10583"/>
            <a:ext cx="9145588" cy="6847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1166" y="6489700"/>
            <a:ext cx="6096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rgbClr val="0080FF"/>
                </a:solidFill>
                <a:latin typeface="Comic Sans MS"/>
                <a:cs typeface="Comic Sans MS"/>
              </a:defRPr>
            </a:lvl1pPr>
          </a:lstStyle>
          <a:p>
            <a:fld id="{646CCB68-4FAD-1042-A2AE-74D95A5F5F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344833" y="6487583"/>
            <a:ext cx="1676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b="1">
                <a:solidFill>
                  <a:srgbClr val="0080FF"/>
                </a:solidFill>
                <a:latin typeface="Comic Sans MS"/>
                <a:cs typeface="Comic Sans MS"/>
              </a:defRPr>
            </a:lvl1pPr>
          </a:lstStyle>
          <a:p>
            <a:r>
              <a:rPr lang="en-US" smtClean="0"/>
              <a:t>E.C. Aschenauer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93180" y="6483346"/>
            <a:ext cx="540908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b="1">
                <a:solidFill>
                  <a:srgbClr val="0080FF"/>
                </a:solidFill>
                <a:latin typeface="Comic Sans MS"/>
                <a:cs typeface="Comic Sans MS"/>
              </a:defRPr>
            </a:lvl1pPr>
          </a:lstStyle>
          <a:p>
            <a:r>
              <a:rPr lang="cs-CZ" smtClean="0"/>
              <a:t>eRHIC IR Design Meeting 2016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62000"/>
            <a:ext cx="9144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 i="1" cap="all" spc="0">
          <a:ln w="0"/>
          <a:solidFill>
            <a:srgbClr val="0000FF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  <a:reflection blurRad="12700" stA="50000" endPos="50000" dist="5000" dir="5400000" sy="-100000" rotWithShape="0"/>
          </a:effectLst>
          <a:latin typeface="Comic Sans MS Bold"/>
          <a:ea typeface="+mj-ea"/>
          <a:cs typeface="Comic Sans MS Bold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042B7F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SzPct val="100000"/>
        <a:buFont typeface="Wingdings" charset="2"/>
        <a:buChar char="q"/>
        <a:defRPr sz="2200" b="1" i="0">
          <a:solidFill>
            <a:schemeClr val="tx1"/>
          </a:solidFill>
          <a:latin typeface="Comic Sans MS Bold"/>
          <a:ea typeface="+mn-ea"/>
          <a:cs typeface="Comic Sans MS Bold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SzPct val="100000"/>
        <a:buFont typeface="Wingdings" charset="2"/>
        <a:buChar char="Ø"/>
        <a:defRPr sz="2000" b="1" i="0">
          <a:solidFill>
            <a:schemeClr val="tx1"/>
          </a:solidFill>
          <a:latin typeface="Comic Sans MS Bold"/>
          <a:ea typeface="+mn-ea"/>
          <a:cs typeface="Comic Sans MS Bold"/>
        </a:defRPr>
      </a:lvl2pPr>
      <a:lvl3pPr marL="1085850" indent="-228600" algn="l" rtl="0" eaLnBrk="0" fontAlgn="base" hangingPunct="0">
        <a:lnSpc>
          <a:spcPct val="80000"/>
        </a:lnSpc>
        <a:spcBef>
          <a:spcPct val="20000"/>
        </a:spcBef>
        <a:spcAft>
          <a:spcPct val="0"/>
        </a:spcAft>
        <a:buClr>
          <a:srgbClr val="0000FF"/>
        </a:buClr>
        <a:buSzPct val="110000"/>
        <a:buFont typeface="Courier New"/>
        <a:buChar char="o"/>
        <a:defRPr b="1" i="0">
          <a:solidFill>
            <a:schemeClr val="tx1"/>
          </a:solidFill>
          <a:latin typeface="Comic Sans MS Bold"/>
          <a:ea typeface="+mn-ea"/>
          <a:cs typeface="Comic Sans MS Bold"/>
        </a:defRPr>
      </a:lvl3pPr>
      <a:lvl4pPr marL="1428750" indent="-228600" algn="l" rtl="0" eaLnBrk="0" fontAlgn="base" hangingPunct="0">
        <a:lnSpc>
          <a:spcPct val="80000"/>
        </a:lnSpc>
        <a:spcBef>
          <a:spcPct val="20000"/>
        </a:spcBef>
        <a:spcAft>
          <a:spcPct val="0"/>
        </a:spcAft>
        <a:buClr>
          <a:srgbClr val="0000FF"/>
        </a:buClr>
        <a:buSzPct val="100000"/>
        <a:buFont typeface="Wingdings" charset="2"/>
        <a:buChar char="ü"/>
        <a:defRPr sz="1600" b="1" i="0">
          <a:solidFill>
            <a:schemeClr val="tx1"/>
          </a:solidFill>
          <a:latin typeface="Comic Sans MS Bold"/>
          <a:ea typeface="+mn-ea"/>
          <a:cs typeface="Comic Sans MS Bold"/>
        </a:defRPr>
      </a:lvl4pPr>
      <a:lvl5pPr marL="1771650" indent="-228600" algn="l" rtl="0" eaLnBrk="0" fontAlgn="base" hangingPunct="0">
        <a:lnSpc>
          <a:spcPct val="80000"/>
        </a:lnSpc>
        <a:spcBef>
          <a:spcPct val="20000"/>
        </a:spcBef>
        <a:spcAft>
          <a:spcPct val="0"/>
        </a:spcAft>
        <a:buClr>
          <a:srgbClr val="0000FF"/>
        </a:buClr>
        <a:buSzPct val="100000"/>
        <a:buChar char="-"/>
        <a:defRPr sz="1400" b="1" i="0">
          <a:solidFill>
            <a:schemeClr val="tx1"/>
          </a:solidFill>
          <a:latin typeface="Comic Sans MS Bold"/>
          <a:ea typeface="+mn-ea"/>
          <a:cs typeface="Comic Sans MS Bold"/>
        </a:defRPr>
      </a:lvl5pPr>
      <a:lvl6pPr marL="2228850" indent="-228600" algn="l" rtl="0" fontAlgn="base">
        <a:lnSpc>
          <a:spcPct val="80000"/>
        </a:lnSpc>
        <a:spcBef>
          <a:spcPct val="20000"/>
        </a:spcBef>
        <a:spcAft>
          <a:spcPct val="0"/>
        </a:spcAft>
        <a:buClr>
          <a:srgbClr val="042B7F"/>
        </a:buClr>
        <a:buSzPct val="90000"/>
        <a:buChar char="-"/>
        <a:defRPr>
          <a:solidFill>
            <a:schemeClr val="tx1"/>
          </a:solidFill>
          <a:latin typeface="+mn-lt"/>
          <a:ea typeface="+mn-ea"/>
        </a:defRPr>
      </a:lvl6pPr>
      <a:lvl7pPr marL="2686050" indent="-228600" algn="l" rtl="0" fontAlgn="base">
        <a:lnSpc>
          <a:spcPct val="80000"/>
        </a:lnSpc>
        <a:spcBef>
          <a:spcPct val="20000"/>
        </a:spcBef>
        <a:spcAft>
          <a:spcPct val="0"/>
        </a:spcAft>
        <a:buClr>
          <a:srgbClr val="042B7F"/>
        </a:buClr>
        <a:buSzPct val="90000"/>
        <a:buChar char="-"/>
        <a:defRPr>
          <a:solidFill>
            <a:schemeClr val="tx1"/>
          </a:solidFill>
          <a:latin typeface="+mn-lt"/>
          <a:ea typeface="+mn-ea"/>
        </a:defRPr>
      </a:lvl7pPr>
      <a:lvl8pPr marL="3143250" indent="-228600" algn="l" rtl="0" fontAlgn="base">
        <a:lnSpc>
          <a:spcPct val="80000"/>
        </a:lnSpc>
        <a:spcBef>
          <a:spcPct val="20000"/>
        </a:spcBef>
        <a:spcAft>
          <a:spcPct val="0"/>
        </a:spcAft>
        <a:buClr>
          <a:srgbClr val="042B7F"/>
        </a:buClr>
        <a:buSzPct val="90000"/>
        <a:buChar char="-"/>
        <a:defRPr>
          <a:solidFill>
            <a:schemeClr val="tx1"/>
          </a:solidFill>
          <a:latin typeface="+mn-lt"/>
          <a:ea typeface="+mn-ea"/>
        </a:defRPr>
      </a:lvl8pPr>
      <a:lvl9pPr marL="3600450" indent="-228600" algn="l" rtl="0" fontAlgn="base">
        <a:lnSpc>
          <a:spcPct val="80000"/>
        </a:lnSpc>
        <a:spcBef>
          <a:spcPct val="20000"/>
        </a:spcBef>
        <a:spcAft>
          <a:spcPct val="0"/>
        </a:spcAft>
        <a:buClr>
          <a:srgbClr val="042B7F"/>
        </a:buClr>
        <a:buSzPct val="90000"/>
        <a:buChar char="-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5" Type="http://schemas.openxmlformats.org/officeDocument/2006/relationships/image" Target="../media/image37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41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8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image" Target="../media/image8.emf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4" Type="http://schemas.openxmlformats.org/officeDocument/2006/relationships/image" Target="../media/image11.emf"/><Relationship Id="rId5" Type="http://schemas.openxmlformats.org/officeDocument/2006/relationships/image" Target="../media/image12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4" Type="http://schemas.openxmlformats.org/officeDocument/2006/relationships/image" Target="../media/image15.emf"/><Relationship Id="rId5" Type="http://schemas.openxmlformats.org/officeDocument/2006/relationships/image" Target="../media/image16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4" Type="http://schemas.openxmlformats.org/officeDocument/2006/relationships/image" Target="../media/image19.emf"/><Relationship Id="rId5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oleObject" Target="../embeddings/oleObject1.bin"/><Relationship Id="rId5" Type="http://schemas.openxmlformats.org/officeDocument/2006/relationships/image" Target="../media/image22.emf"/><Relationship Id="rId6" Type="http://schemas.openxmlformats.org/officeDocument/2006/relationships/oleObject" Target="../embeddings/oleObject2.bin"/><Relationship Id="rId7" Type="http://schemas.openxmlformats.org/officeDocument/2006/relationships/image" Target="../media/image23.emf"/><Relationship Id="rId8" Type="http://schemas.openxmlformats.org/officeDocument/2006/relationships/oleObject" Target="../embeddings/oleObject3.bin"/><Relationship Id="rId9" Type="http://schemas.openxmlformats.org/officeDocument/2006/relationships/image" Target="../media/image24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901700" y="201136"/>
            <a:ext cx="8242300" cy="1279502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lnSpc>
                <a:spcPct val="100000"/>
              </a:lnSpc>
            </a:pPr>
            <a:r>
              <a:rPr lang="en-US" sz="2400" cap="none" dirty="0" smtClean="0">
                <a:effectLst/>
              </a:rPr>
              <a:t>Forward going proton requirements</a:t>
            </a:r>
            <a:endParaRPr lang="en-US" sz="2400" dirty="0">
              <a:ln w="0"/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877455" y="1490342"/>
            <a:ext cx="8266545" cy="990600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E.C. Aschenauer, Salvatore Fazio and Richard Petti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RP in </a:t>
            </a:r>
            <a:r>
              <a:rPr lang="en-US" cap="none" dirty="0" err="1" smtClean="0"/>
              <a:t>e</a:t>
            </a:r>
            <a:r>
              <a:rPr lang="en-US" dirty="0" err="1" smtClean="0"/>
              <a:t>RHIC</a:t>
            </a:r>
            <a:r>
              <a:rPr lang="en-US" dirty="0" smtClean="0"/>
              <a:t> </a:t>
            </a:r>
            <a:r>
              <a:rPr lang="en-US" dirty="0" err="1" smtClean="0"/>
              <a:t>Ir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eRHIC IR Design Meeting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6" name="Picture 5" descr="IR_setup_v2.1_RPandLQS_twoPanel_betterRes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568"/>
          <a:stretch/>
        </p:blipFill>
        <p:spPr>
          <a:xfrm>
            <a:off x="0" y="778927"/>
            <a:ext cx="6736080" cy="235064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1920" y="379306"/>
            <a:ext cx="5816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Extended IR region and by pass modeled in </a:t>
            </a:r>
            <a:r>
              <a:rPr lang="en-US" dirty="0" err="1" smtClean="0"/>
              <a:t>Geant</a:t>
            </a:r>
            <a:endParaRPr lang="en-US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5909735" y="1710266"/>
            <a:ext cx="3651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RP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11" name="Picture 10" descr="RP_acc_20PercentEloss_p_vs_theta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4040" y="3614491"/>
            <a:ext cx="3489960" cy="2341880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6035146" y="3767667"/>
            <a:ext cx="899056" cy="838199"/>
          </a:xfrm>
          <a:prstGeom prst="ellipse">
            <a:avLst/>
          </a:prstGeom>
          <a:noFill/>
          <a:ln w="698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7886421" y="3727602"/>
            <a:ext cx="1096714" cy="1030666"/>
          </a:xfrm>
          <a:prstGeom prst="ellipse">
            <a:avLst/>
          </a:prstGeom>
          <a:noFill/>
          <a:ln w="698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4969933" y="4288297"/>
            <a:ext cx="1048278" cy="613903"/>
          </a:xfrm>
          <a:prstGeom prst="line">
            <a:avLst/>
          </a:prstGeom>
          <a:ln w="539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8465609" y="3242733"/>
            <a:ext cx="1058" cy="501801"/>
          </a:xfrm>
          <a:prstGeom prst="line">
            <a:avLst/>
          </a:prstGeom>
          <a:ln w="539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400684" y="4877112"/>
            <a:ext cx="26275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200" dirty="0" smtClean="0"/>
              <a:t> gain acceptance with a   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station very far down (&gt;40m)</a:t>
            </a:r>
          </a:p>
          <a:p>
            <a:pPr>
              <a:buFont typeface="Arial"/>
              <a:buChar char="•"/>
            </a:pPr>
            <a:r>
              <a:rPr lang="en-US" sz="1200" dirty="0" smtClean="0"/>
              <a:t> still need to model this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6894491" y="2665735"/>
            <a:ext cx="248658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000" dirty="0" smtClean="0"/>
              <a:t> seems to be lost in magnet yoke </a:t>
            </a:r>
          </a:p>
          <a:p>
            <a:pPr>
              <a:buFont typeface="Arial"/>
              <a:buChar char="•"/>
            </a:pPr>
            <a:r>
              <a:rPr lang="en-US" sz="1000" dirty="0" smtClean="0"/>
              <a:t> can work with CAD to improve</a:t>
            </a:r>
          </a:p>
          <a:p>
            <a:pPr>
              <a:buFont typeface="Arial"/>
              <a:buChar char="•"/>
            </a:pPr>
            <a:r>
              <a:rPr lang="en-US" sz="1000" dirty="0"/>
              <a:t> </a:t>
            </a:r>
            <a:r>
              <a:rPr lang="en-US" sz="1000" dirty="0" smtClean="0"/>
              <a:t>or a station before magnets</a:t>
            </a:r>
            <a:endParaRPr lang="en-US" sz="1000" dirty="0"/>
          </a:p>
        </p:txBody>
      </p:sp>
      <p:cxnSp>
        <p:nvCxnSpPr>
          <p:cNvPr id="27" name="Straight Arrow Connector 26"/>
          <p:cNvCxnSpPr/>
          <p:nvPr/>
        </p:nvCxnSpPr>
        <p:spPr bwMode="auto">
          <a:xfrm>
            <a:off x="6256867" y="2125133"/>
            <a:ext cx="973666" cy="171026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19" name="Group 18"/>
          <p:cNvGrpSpPr/>
          <p:nvPr/>
        </p:nvGrpSpPr>
        <p:grpSpPr>
          <a:xfrm>
            <a:off x="270164" y="997527"/>
            <a:ext cx="8886249" cy="5219700"/>
            <a:chOff x="270164" y="997527"/>
            <a:chExt cx="8886249" cy="5219700"/>
          </a:xfrm>
        </p:grpSpPr>
        <p:pic>
          <p:nvPicPr>
            <p:cNvPr id="10" name="Picture 9" descr="acc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0164" y="997527"/>
              <a:ext cx="8775700" cy="5219700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5784276" y="2817091"/>
              <a:ext cx="3372137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4m station tricky </a:t>
              </a:r>
            </a:p>
            <a:p>
              <a:r>
                <a:rPr lang="en-US" dirty="0" smtClean="0"/>
                <a:t>as we have no magnetic </a:t>
              </a:r>
            </a:p>
            <a:p>
              <a:r>
                <a:rPr lang="en-US" dirty="0" smtClean="0"/>
                <a:t>field to measure  momentum</a:t>
              </a:r>
            </a:p>
            <a:p>
              <a:r>
                <a:rPr lang="en-US" dirty="0" smtClean="0"/>
                <a:t>of scattered proton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904674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160" y="896739"/>
            <a:ext cx="8367117" cy="1918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09600"/>
          </a:xfrm>
          <a:ln/>
        </p:spPr>
        <p:txBody>
          <a:bodyPr lIns="64291" tIns="32146" rIns="64291" bIns="32146"/>
          <a:lstStyle/>
          <a:p>
            <a:r>
              <a:rPr lang="en-US" dirty="0" smtClean="0"/>
              <a:t>STAR RP</a:t>
            </a:r>
            <a:r>
              <a:rPr lang="en-US" cap="none" dirty="0" smtClean="0"/>
              <a:t>s</a:t>
            </a:r>
            <a:r>
              <a:rPr lang="en-US" dirty="0" smtClean="0"/>
              <a:t> in RHIC</a:t>
            </a:r>
            <a:endParaRPr lang="en-US" dirty="0"/>
          </a:p>
        </p:txBody>
      </p:sp>
      <p:sp>
        <p:nvSpPr>
          <p:cNvPr id="37891" name="Rectangle 3"/>
          <p:cNvSpPr>
            <a:spLocks/>
          </p:cNvSpPr>
          <p:nvPr/>
        </p:nvSpPr>
        <p:spPr bwMode="auto">
          <a:xfrm>
            <a:off x="0" y="3100912"/>
            <a:ext cx="9144000" cy="3220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5351" bIns="0" anchor="ctr"/>
          <a:lstStyle/>
          <a:p>
            <a:pPr marL="34601">
              <a:spcBef>
                <a:spcPts val="615"/>
              </a:spcBef>
              <a:buClr>
                <a:srgbClr val="0000FF"/>
              </a:buClr>
              <a:buSzPct val="100000"/>
            </a:pPr>
            <a:r>
              <a:rPr lang="en-US" b="1" dirty="0" smtClean="0">
                <a:solidFill>
                  <a:srgbClr val="0000FF"/>
                </a:solidFill>
                <a:latin typeface="Comic Sans MS"/>
                <a:ea typeface="ＭＳ Ｐゴシック" charset="0"/>
                <a:cs typeface="Comic Sans MS"/>
                <a:sym typeface="Verdana" charset="0"/>
              </a:rPr>
              <a:t>   Follow PAC recommendation to develop a solution to run pp2pp@STAR with </a:t>
            </a:r>
          </a:p>
          <a:p>
            <a:pPr marL="34601">
              <a:spcBef>
                <a:spcPts val="615"/>
              </a:spcBef>
              <a:buClr>
                <a:srgbClr val="0000FF"/>
              </a:buClr>
              <a:buSzPct val="100000"/>
            </a:pPr>
            <a:r>
              <a:rPr lang="en-US" dirty="0" smtClean="0">
                <a:solidFill>
                  <a:srgbClr val="0000FF"/>
                </a:solidFill>
                <a:latin typeface="Comic Sans MS"/>
                <a:ea typeface="ＭＳ Ｐゴシック" charset="0"/>
                <a:cs typeface="Comic Sans MS"/>
                <a:sym typeface="Verdana" charset="0"/>
              </a:rPr>
              <a:t>   std. physics data taking </a:t>
            </a:r>
            <a:r>
              <a:rPr lang="en-US" dirty="0" smtClean="0">
                <a:solidFill>
                  <a:srgbClr val="0000FF"/>
                </a:solidFill>
                <a:latin typeface="Comic Sans MS"/>
                <a:ea typeface="ＭＳ Ｐゴシック" charset="0"/>
                <a:cs typeface="Comic Sans MS"/>
                <a:sym typeface="Wingdings"/>
              </a:rPr>
              <a:t> </a:t>
            </a:r>
            <a:r>
              <a:rPr lang="en-US" dirty="0">
                <a:solidFill>
                  <a:srgbClr val="FF00FF"/>
                </a:solidFill>
                <a:latin typeface="Comic Sans MS"/>
                <a:cs typeface="Comic Sans MS"/>
                <a:sym typeface="Wingdings"/>
              </a:rPr>
              <a:t>No special </a:t>
            </a:r>
            <a:r>
              <a:rPr lang="en-US" dirty="0">
                <a:solidFill>
                  <a:srgbClr val="FF00FF"/>
                </a:solidFill>
                <a:latin typeface="Symbol" charset="2"/>
                <a:cs typeface="Symbol" charset="2"/>
                <a:sym typeface="Wingdings"/>
              </a:rPr>
              <a:t>b</a:t>
            </a:r>
            <a:r>
              <a:rPr lang="en-US" dirty="0">
                <a:solidFill>
                  <a:srgbClr val="FF00FF"/>
                </a:solidFill>
                <a:latin typeface="Comic Sans MS"/>
                <a:cs typeface="Comic Sans MS"/>
                <a:sym typeface="Wingdings"/>
              </a:rPr>
              <a:t>* running </a:t>
            </a:r>
            <a:r>
              <a:rPr lang="en-US" dirty="0" smtClean="0">
                <a:solidFill>
                  <a:srgbClr val="FF00FF"/>
                </a:solidFill>
                <a:latin typeface="Comic Sans MS"/>
                <a:cs typeface="Comic Sans MS"/>
                <a:sym typeface="Wingdings"/>
              </a:rPr>
              <a:t>any more</a:t>
            </a:r>
            <a:endParaRPr lang="en-US" dirty="0" smtClean="0">
              <a:solidFill>
                <a:srgbClr val="0000FF"/>
              </a:solidFill>
              <a:latin typeface="Comic Sans MS"/>
              <a:ea typeface="ＭＳ Ｐゴシック" charset="0"/>
              <a:cs typeface="Comic Sans MS"/>
              <a:sym typeface="Verdana" charset="0"/>
            </a:endParaRPr>
          </a:p>
          <a:p>
            <a:pPr marL="320351" indent="-285750">
              <a:spcBef>
                <a:spcPts val="615"/>
              </a:spcBef>
              <a:buClr>
                <a:srgbClr val="0000FF"/>
              </a:buClr>
              <a:buSzPct val="100000"/>
              <a:buFont typeface="Wingdings" charset="2"/>
              <a:buChar char="q"/>
            </a:pPr>
            <a:r>
              <a:rPr lang="en-US" b="1" dirty="0" smtClean="0">
                <a:solidFill>
                  <a:srgbClr val="322F31"/>
                </a:solidFill>
                <a:latin typeface="Comic Sans MS"/>
                <a:ea typeface="ＭＳ Ｐゴシック" charset="0"/>
                <a:cs typeface="Comic Sans MS"/>
              </a:rPr>
              <a:t>should cover </a:t>
            </a:r>
            <a:r>
              <a:rPr lang="en-US" b="1" dirty="0" smtClean="0">
                <a:latin typeface="Comic Sans MS"/>
                <a:ea typeface="ＭＳ Ｐゴシック" charset="0"/>
                <a:cs typeface="Comic Sans MS"/>
              </a:rPr>
              <a:t>wide range in t </a:t>
            </a:r>
            <a:r>
              <a:rPr lang="en-US" b="1" dirty="0" smtClean="0">
                <a:solidFill>
                  <a:srgbClr val="0000FF"/>
                </a:solidFill>
                <a:latin typeface="Comic Sans MS"/>
                <a:ea typeface="ＭＳ Ｐゴシック" charset="0"/>
                <a:cs typeface="Comic Sans MS"/>
                <a:sym typeface="Wingdings"/>
              </a:rPr>
              <a:t></a:t>
            </a:r>
            <a:r>
              <a:rPr lang="en-US" b="1" dirty="0" smtClean="0">
                <a:latin typeface="Comic Sans MS"/>
                <a:ea typeface="ＭＳ Ｐゴシック" charset="0"/>
                <a:cs typeface="Comic Sans MS"/>
                <a:sym typeface="Wingdings"/>
              </a:rPr>
              <a:t> RPs at 15m &amp; 17m</a:t>
            </a:r>
            <a:endParaRPr lang="en-US" b="1" dirty="0">
              <a:latin typeface="Comic Sans MS"/>
              <a:ea typeface="ＭＳ Ｐゴシック" charset="0"/>
              <a:cs typeface="Comic Sans MS"/>
            </a:endParaRPr>
          </a:p>
          <a:p>
            <a:pPr marL="320351" indent="-285750">
              <a:spcBef>
                <a:spcPts val="501"/>
              </a:spcBef>
              <a:buClr>
                <a:srgbClr val="0000FF"/>
              </a:buClr>
              <a:buSzPct val="100000"/>
              <a:buFont typeface="Wingdings" charset="2"/>
              <a:buChar char="q"/>
            </a:pPr>
            <a:r>
              <a:rPr lang="en-US" b="1" dirty="0">
                <a:latin typeface="Comic Sans MS"/>
                <a:ea typeface="ＭＳ Ｐゴシック" charset="0"/>
                <a:cs typeface="Comic Sans MS"/>
                <a:sym typeface="Verdana" charset="0"/>
              </a:rPr>
              <a:t>Staged </a:t>
            </a:r>
            <a:r>
              <a:rPr lang="en-US" b="1" dirty="0" smtClean="0">
                <a:latin typeface="Comic Sans MS"/>
                <a:ea typeface="ＭＳ Ｐゴシック" charset="0"/>
                <a:cs typeface="Comic Sans MS"/>
                <a:sym typeface="Verdana" charset="0"/>
              </a:rPr>
              <a:t>implementation</a:t>
            </a:r>
            <a:endParaRPr lang="en-US" sz="2400" b="1" dirty="0">
              <a:latin typeface="Comic Sans MS"/>
              <a:ea typeface="ＭＳ Ｐゴシック" charset="0"/>
              <a:cs typeface="Comic Sans MS"/>
            </a:endParaRPr>
          </a:p>
          <a:p>
            <a:pPr marL="777551" lvl="1" indent="-285750">
              <a:spcBef>
                <a:spcPts val="422"/>
              </a:spcBef>
              <a:buClr>
                <a:srgbClr val="0000FF"/>
              </a:buClr>
              <a:buFont typeface="Wingdings" charset="2"/>
              <a:buChar char="q"/>
            </a:pPr>
            <a:r>
              <a:rPr lang="en-US" sz="1600" b="1" dirty="0" smtClean="0">
                <a:latin typeface="Comic Sans MS"/>
                <a:ea typeface="ＭＳ Ｐゴシック" charset="0"/>
                <a:cs typeface="Comic Sans MS"/>
              </a:rPr>
              <a:t>Phase </a:t>
            </a:r>
            <a:r>
              <a:rPr lang="en-US" sz="1600" b="1" dirty="0">
                <a:latin typeface="Comic Sans MS"/>
                <a:ea typeface="ＭＳ Ｐゴシック" charset="0"/>
                <a:cs typeface="Comic Sans MS"/>
              </a:rPr>
              <a:t>I </a:t>
            </a:r>
            <a:r>
              <a:rPr lang="en-US" sz="1600" b="1" dirty="0" smtClean="0">
                <a:latin typeface="Comic Sans MS"/>
                <a:ea typeface="ＭＳ Ｐゴシック" charset="0"/>
                <a:cs typeface="Comic Sans MS"/>
              </a:rPr>
              <a:t>(&lt;2015)</a:t>
            </a:r>
            <a:r>
              <a:rPr lang="en-US" sz="1600" b="1" dirty="0">
                <a:latin typeface="Comic Sans MS"/>
                <a:ea typeface="ＭＳ Ｐゴシック" charset="0"/>
                <a:cs typeface="Comic Sans MS"/>
              </a:rPr>
              <a:t>: </a:t>
            </a:r>
            <a:r>
              <a:rPr lang="en-US" sz="1600" b="1" dirty="0" smtClean="0">
                <a:latin typeface="Comic Sans MS"/>
                <a:ea typeface="ＭＳ Ｐゴシック" charset="0"/>
                <a:cs typeface="Comic Sans MS"/>
              </a:rPr>
              <a:t>low</a:t>
            </a:r>
            <a:r>
              <a:rPr lang="en-US" sz="1600" b="1" dirty="0">
                <a:latin typeface="Comic Sans MS"/>
                <a:ea typeface="ＭＳ Ｐゴシック" charset="0"/>
                <a:cs typeface="Comic Sans MS"/>
              </a:rPr>
              <a:t>-t coverage</a:t>
            </a:r>
          </a:p>
          <a:p>
            <a:pPr marL="777551" lvl="1" indent="-285750">
              <a:spcBef>
                <a:spcPts val="422"/>
              </a:spcBef>
              <a:buClr>
                <a:srgbClr val="0000FF"/>
              </a:buClr>
              <a:buFont typeface="Wingdings" charset="2"/>
              <a:buChar char="q"/>
            </a:pPr>
            <a:r>
              <a:rPr lang="en-US" sz="1600" b="1" dirty="0" smtClean="0">
                <a:latin typeface="Comic Sans MS"/>
                <a:ea typeface="ＭＳ Ｐゴシック" charset="0"/>
                <a:cs typeface="Comic Sans MS"/>
              </a:rPr>
              <a:t>Phase </a:t>
            </a:r>
            <a:r>
              <a:rPr lang="en-US" sz="1600" b="1" dirty="0">
                <a:latin typeface="Comic Sans MS"/>
                <a:ea typeface="ＭＳ Ｐゴシック" charset="0"/>
                <a:cs typeface="Comic Sans MS"/>
              </a:rPr>
              <a:t>II </a:t>
            </a:r>
            <a:r>
              <a:rPr lang="en-US" sz="1600" b="1" dirty="0" smtClean="0">
                <a:latin typeface="Comic Sans MS"/>
                <a:ea typeface="ＭＳ Ｐゴシック" charset="0"/>
                <a:cs typeface="Comic Sans MS"/>
              </a:rPr>
              <a:t>(</a:t>
            </a:r>
            <a:r>
              <a:rPr lang="en-US" sz="1600" dirty="0" smtClean="0">
                <a:latin typeface="Comic Sans MS"/>
                <a:ea typeface="ＭＳ Ｐゴシック" charset="0"/>
                <a:cs typeface="Comic Sans MS"/>
              </a:rPr>
              <a:t>&gt;2014</a:t>
            </a:r>
            <a:r>
              <a:rPr lang="en-US" sz="1600" b="1" dirty="0" smtClean="0">
                <a:latin typeface="Comic Sans MS"/>
                <a:ea typeface="ＭＳ Ｐゴシック" charset="0"/>
                <a:cs typeface="Comic Sans MS"/>
              </a:rPr>
              <a:t>) </a:t>
            </a:r>
            <a:r>
              <a:rPr lang="en-US" sz="1600" b="1" dirty="0">
                <a:latin typeface="Comic Sans MS"/>
                <a:ea typeface="ＭＳ Ｐゴシック" charset="0"/>
                <a:cs typeface="Comic Sans MS"/>
              </a:rPr>
              <a:t>: for </a:t>
            </a:r>
            <a:r>
              <a:rPr lang="en-US" sz="1600" dirty="0" smtClean="0">
                <a:latin typeface="Comic Sans MS"/>
                <a:ea typeface="ＭＳ Ｐゴシック" charset="0"/>
                <a:cs typeface="Comic Sans MS"/>
              </a:rPr>
              <a:t>larger</a:t>
            </a:r>
            <a:r>
              <a:rPr lang="en-US" sz="1600" b="1" dirty="0" smtClean="0">
                <a:latin typeface="Comic Sans MS"/>
                <a:ea typeface="ＭＳ Ｐゴシック" charset="0"/>
                <a:cs typeface="Comic Sans MS"/>
              </a:rPr>
              <a:t>-</a:t>
            </a:r>
            <a:r>
              <a:rPr lang="en-US" sz="1600" b="1" dirty="0">
                <a:latin typeface="Comic Sans MS"/>
                <a:ea typeface="ＭＳ Ｐゴシック" charset="0"/>
                <a:cs typeface="Comic Sans MS"/>
              </a:rPr>
              <a:t>t </a:t>
            </a:r>
            <a:r>
              <a:rPr lang="en-US" sz="1600" b="1" dirty="0" smtClean="0">
                <a:latin typeface="Comic Sans MS"/>
                <a:ea typeface="ＭＳ Ｐゴシック" charset="0"/>
                <a:cs typeface="Comic Sans MS"/>
              </a:rPr>
              <a:t>coverage</a:t>
            </a:r>
          </a:p>
          <a:p>
            <a:pPr marL="777551" lvl="1" indent="-285750">
              <a:spcBef>
                <a:spcPts val="422"/>
              </a:spcBef>
              <a:buClr>
                <a:srgbClr val="0000FF"/>
              </a:buClr>
              <a:buFont typeface="Wingdings" charset="0"/>
              <a:buChar char="à"/>
            </a:pPr>
            <a:r>
              <a:rPr lang="en-US" sz="1600" dirty="0" smtClean="0">
                <a:latin typeface="Comic Sans MS"/>
                <a:ea typeface="ＭＳ Ｐゴシック" charset="0"/>
                <a:cs typeface="Comic Sans MS"/>
                <a:sym typeface="Wingdings"/>
              </a:rPr>
              <a:t>1</a:t>
            </a:r>
            <a:r>
              <a:rPr lang="en-US" sz="1600" baseline="30000" dirty="0" smtClean="0">
                <a:latin typeface="Comic Sans MS"/>
                <a:ea typeface="ＭＳ Ｐゴシック" charset="0"/>
                <a:cs typeface="Comic Sans MS"/>
                <a:sym typeface="Wingdings"/>
              </a:rPr>
              <a:t>st</a:t>
            </a:r>
            <a:r>
              <a:rPr lang="en-US" sz="1600" dirty="0" smtClean="0">
                <a:latin typeface="Comic Sans MS"/>
                <a:ea typeface="ＭＳ Ｐゴシック" charset="0"/>
                <a:cs typeface="Comic Sans MS"/>
                <a:sym typeface="Wingdings"/>
              </a:rPr>
              <a:t> step reuse Phase I RP at new location only in y </a:t>
            </a:r>
            <a:r>
              <a:rPr lang="en-US" sz="1600" dirty="0" smtClean="0">
                <a:latin typeface="Comic Sans MS"/>
                <a:ea typeface="ＭＳ Ｐゴシック" charset="0"/>
                <a:cs typeface="Comic Sans MS"/>
                <a:sym typeface="Wingdings"/>
              </a:rPr>
              <a:t>(Run-2015+2017)</a:t>
            </a:r>
            <a:endParaRPr lang="en-US" sz="1600" dirty="0" smtClean="0">
              <a:latin typeface="Comic Sans MS"/>
              <a:ea typeface="ＭＳ Ｐゴシック" charset="0"/>
              <a:cs typeface="Comic Sans MS"/>
              <a:sym typeface="Wingdings"/>
            </a:endParaRPr>
          </a:p>
          <a:p>
            <a:pPr marL="777551" lvl="1" indent="-285750">
              <a:spcBef>
                <a:spcPts val="422"/>
              </a:spcBef>
              <a:buClr>
                <a:srgbClr val="0000FF"/>
              </a:buClr>
              <a:buFont typeface="Wingdings" charset="0"/>
              <a:buChar char="à"/>
            </a:pPr>
            <a:r>
              <a:rPr lang="en-US" sz="1600" dirty="0" smtClean="0">
                <a:latin typeface="Comic Sans MS"/>
                <a:ea typeface="ＭＳ Ｐゴシック" charset="0"/>
                <a:cs typeface="Comic Sans MS"/>
                <a:sym typeface="Wingdings"/>
              </a:rPr>
              <a:t>full phase-II:</a:t>
            </a:r>
            <a:r>
              <a:rPr lang="en-US" sz="1600" b="1" dirty="0" smtClean="0">
                <a:latin typeface="Comic Sans MS"/>
                <a:ea typeface="ＭＳ Ｐゴシック" charset="0"/>
                <a:cs typeface="Comic Sans MS"/>
                <a:sym typeface="Wingdings"/>
              </a:rPr>
              <a:t> new bigger acceptance RPs &amp; add RP in x-direction</a:t>
            </a:r>
          </a:p>
          <a:p>
            <a:pPr marL="1234751" lvl="2" indent="-285750">
              <a:spcBef>
                <a:spcPts val="422"/>
              </a:spcBef>
              <a:buClr>
                <a:srgbClr val="0000FF"/>
              </a:buClr>
              <a:buFont typeface="Wingdings" charset="0"/>
              <a:buChar char="à"/>
            </a:pPr>
            <a:r>
              <a:rPr lang="en-US" sz="1600" dirty="0">
                <a:latin typeface="Comic Sans MS"/>
                <a:cs typeface="Comic Sans MS"/>
              </a:rPr>
              <a:t>full coverage in </a:t>
            </a:r>
            <a:r>
              <a:rPr lang="en-US" sz="1600" dirty="0" err="1">
                <a:latin typeface="Comic Sans MS"/>
                <a:cs typeface="Comic Sans MS"/>
                <a:sym typeface="Symbol" charset="0"/>
              </a:rPr>
              <a:t>φ</a:t>
            </a:r>
            <a:r>
              <a:rPr lang="en-US" sz="1600" dirty="0">
                <a:latin typeface="Comic Sans MS"/>
                <a:cs typeface="Comic Sans MS"/>
              </a:rPr>
              <a:t> not possible due to machine constraints </a:t>
            </a:r>
            <a:endParaRPr lang="en-US" sz="1600" b="1" dirty="0" smtClean="0">
              <a:latin typeface="Comic Sans MS"/>
              <a:ea typeface="ＭＳ Ｐゴシック" charset="0"/>
              <a:cs typeface="Comic Sans MS"/>
              <a:sym typeface="Wingdings"/>
            </a:endParaRPr>
          </a:p>
          <a:p>
            <a:pPr marL="320351" indent="-285750">
              <a:spcBef>
                <a:spcPts val="422"/>
              </a:spcBef>
              <a:buClr>
                <a:srgbClr val="0000FF"/>
              </a:buClr>
              <a:buFont typeface="Wingdings" charset="2"/>
              <a:buChar char="q"/>
            </a:pPr>
            <a:r>
              <a:rPr lang="en-US" dirty="0" smtClean="0">
                <a:latin typeface="Comic Sans MS"/>
                <a:ea typeface="ＭＳ Ｐゴシック" charset="0"/>
                <a:cs typeface="Comic Sans MS"/>
              </a:rPr>
              <a:t>Full Phase-II: Good </a:t>
            </a:r>
            <a:r>
              <a:rPr lang="en-US" dirty="0" smtClean="0">
                <a:latin typeface="Comic Sans MS"/>
                <a:ea typeface="ＭＳ Ｐゴシック" charset="0"/>
                <a:cs typeface="Comic Sans MS"/>
              </a:rPr>
              <a:t>acceptance also for spectator protons </a:t>
            </a:r>
            <a:endParaRPr lang="en-US" dirty="0" smtClean="0">
              <a:latin typeface="Comic Sans MS"/>
              <a:ea typeface="ＭＳ Ｐゴシック" charset="0"/>
              <a:cs typeface="Comic Sans MS"/>
            </a:endParaRPr>
          </a:p>
          <a:p>
            <a:pPr marL="34601">
              <a:spcBef>
                <a:spcPts val="422"/>
              </a:spcBef>
              <a:buClr>
                <a:srgbClr val="0000FF"/>
              </a:buClr>
            </a:pPr>
            <a:r>
              <a:rPr lang="en-US" dirty="0">
                <a:latin typeface="Comic Sans MS"/>
                <a:ea typeface="ＭＳ Ｐゴシック" charset="0"/>
                <a:cs typeface="Comic Sans MS"/>
              </a:rPr>
              <a:t> </a:t>
            </a:r>
            <a:r>
              <a:rPr lang="en-US" dirty="0" smtClean="0">
                <a:latin typeface="Comic Sans MS"/>
                <a:ea typeface="ＭＳ Ｐゴシック" charset="0"/>
                <a:cs typeface="Comic Sans MS"/>
              </a:rPr>
              <a:t>                   </a:t>
            </a:r>
            <a:r>
              <a:rPr lang="en-US" dirty="0" smtClean="0">
                <a:latin typeface="Comic Sans MS"/>
                <a:ea typeface="ＭＳ Ｐゴシック" charset="0"/>
                <a:cs typeface="Comic Sans MS"/>
              </a:rPr>
              <a:t>from</a:t>
            </a:r>
            <a:r>
              <a:rPr lang="en-US" b="1" dirty="0" smtClean="0">
                <a:latin typeface="Comic Sans MS"/>
                <a:ea typeface="ＭＳ Ｐゴシック" charset="0"/>
                <a:cs typeface="Comic Sans MS"/>
              </a:rPr>
              <a:t> deuterium </a:t>
            </a:r>
            <a:r>
              <a:rPr lang="en-US" b="1" dirty="0" smtClean="0">
                <a:latin typeface="Comic Sans MS"/>
                <a:ea typeface="ＭＳ Ｐゴシック" charset="0"/>
                <a:cs typeface="Comic Sans MS"/>
              </a:rPr>
              <a:t>and He-3 collisions</a:t>
            </a:r>
          </a:p>
          <a:p>
            <a:pPr marL="320351" indent="-285750">
              <a:spcBef>
                <a:spcPts val="422"/>
              </a:spcBef>
              <a:buClr>
                <a:srgbClr val="0000FF"/>
              </a:buClr>
              <a:buFont typeface="Wingdings" charset="2"/>
              <a:buChar char="q"/>
            </a:pPr>
            <a:endParaRPr lang="en-US" sz="1600" b="1" dirty="0" smtClean="0">
              <a:latin typeface="Comic Sans MS"/>
              <a:ea typeface="ＭＳ Ｐゴシック" charset="0"/>
              <a:cs typeface="Comic Sans MS"/>
            </a:endParaRPr>
          </a:p>
        </p:txBody>
      </p:sp>
      <p:sp>
        <p:nvSpPr>
          <p:cNvPr id="37892" name="Rectangle 4"/>
          <p:cNvSpPr>
            <a:spLocks/>
          </p:cNvSpPr>
          <p:nvPr/>
        </p:nvSpPr>
        <p:spPr bwMode="auto">
          <a:xfrm>
            <a:off x="6097860" y="846711"/>
            <a:ext cx="1095419" cy="230832"/>
          </a:xfrm>
          <a:prstGeom prst="rect">
            <a:avLst/>
          </a:prstGeom>
          <a:solidFill>
            <a:srgbClr val="CCFF66"/>
          </a:solidFill>
          <a:ln>
            <a:noFill/>
          </a:ln>
          <a:extLst/>
        </p:spPr>
        <p:txBody>
          <a:bodyPr wrap="square" lIns="0" tIns="0" rIns="0" bIns="0" anchor="ctr">
            <a:spAutoFit/>
          </a:bodyPr>
          <a:lstStyle/>
          <a:p>
            <a:r>
              <a:rPr lang="en-US" sz="1500">
                <a:ea typeface="ＭＳ Ｐゴシック" charset="0"/>
                <a:cs typeface="Gill Sans" charset="0"/>
              </a:rPr>
              <a:t>at 15-17m</a:t>
            </a:r>
          </a:p>
        </p:txBody>
      </p:sp>
      <p:sp>
        <p:nvSpPr>
          <p:cNvPr id="37893" name="Rectangle 5"/>
          <p:cNvSpPr>
            <a:spLocks/>
          </p:cNvSpPr>
          <p:nvPr/>
        </p:nvSpPr>
        <p:spPr bwMode="auto">
          <a:xfrm>
            <a:off x="7548934" y="706384"/>
            <a:ext cx="1066745" cy="230832"/>
          </a:xfrm>
          <a:prstGeom prst="rect">
            <a:avLst/>
          </a:prstGeom>
          <a:solidFill>
            <a:srgbClr val="CCFF66"/>
          </a:solidFill>
          <a:ln>
            <a:noFill/>
          </a:ln>
          <a:extLst/>
        </p:spPr>
        <p:txBody>
          <a:bodyPr wrap="square" lIns="0" tIns="0" rIns="0" bIns="0" anchor="ctr">
            <a:spAutoFit/>
          </a:bodyPr>
          <a:lstStyle/>
          <a:p>
            <a:r>
              <a:rPr lang="en-US" sz="1500" dirty="0">
                <a:ea typeface="ＭＳ Ｐゴシック" charset="0"/>
                <a:cs typeface="Gill Sans" charset="0"/>
              </a:rPr>
              <a:t>at 55-58m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37A68-6CDC-BF4C-A518-F2B8A7ADE480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1880" y="3320203"/>
            <a:ext cx="1722120" cy="157988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7281545" y="4956532"/>
            <a:ext cx="1862455" cy="1901468"/>
            <a:chOff x="7281545" y="3577167"/>
            <a:chExt cx="1862455" cy="1901468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281545" y="3785090"/>
              <a:ext cx="1862455" cy="1693545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7461270" y="3577167"/>
              <a:ext cx="11733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00FF"/>
                  </a:solidFill>
                </a:rPr>
                <a:t>full Phase-II</a:t>
              </a:r>
              <a:endParaRPr lang="en-US" sz="1200" dirty="0">
                <a:solidFill>
                  <a:srgbClr val="0000FF"/>
                </a:solidFill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7556105" y="3244679"/>
            <a:ext cx="1572215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FF"/>
                </a:solidFill>
              </a:rPr>
              <a:t>Phase-II: 1</a:t>
            </a:r>
            <a:r>
              <a:rPr lang="en-US" sz="1200" baseline="30000" dirty="0" smtClean="0">
                <a:solidFill>
                  <a:srgbClr val="0000FF"/>
                </a:solidFill>
              </a:rPr>
              <a:t>st</a:t>
            </a:r>
            <a:r>
              <a:rPr lang="en-US" sz="1200" dirty="0" smtClean="0">
                <a:solidFill>
                  <a:srgbClr val="0000FF"/>
                </a:solidFill>
              </a:rPr>
              <a:t> step</a:t>
            </a:r>
            <a:endParaRPr lang="en-US" sz="1200" dirty="0">
              <a:solidFill>
                <a:srgbClr val="0000FF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84727" y="2440406"/>
            <a:ext cx="7545918" cy="4508369"/>
            <a:chOff x="148166" y="2168127"/>
            <a:chExt cx="7545918" cy="4508369"/>
          </a:xfrm>
        </p:grpSpPr>
        <p:grpSp>
          <p:nvGrpSpPr>
            <p:cNvPr id="11" name="Group 10"/>
            <p:cNvGrpSpPr/>
            <p:nvPr/>
          </p:nvGrpSpPr>
          <p:grpSpPr>
            <a:xfrm>
              <a:off x="148166" y="2168127"/>
              <a:ext cx="5870848" cy="4508369"/>
              <a:chOff x="0" y="2148547"/>
              <a:chExt cx="5870848" cy="4508369"/>
            </a:xfrm>
          </p:grpSpPr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2148547"/>
                <a:ext cx="5870848" cy="4508369"/>
              </a:xfrm>
              <a:prstGeom prst="rect">
                <a:avLst/>
              </a:prstGeom>
            </p:spPr>
          </p:pic>
          <p:sp>
            <p:nvSpPr>
              <p:cNvPr id="4" name="TextBox 3"/>
              <p:cNvSpPr txBox="1"/>
              <p:nvPr/>
            </p:nvSpPr>
            <p:spPr>
              <a:xfrm>
                <a:off x="1100665" y="4730744"/>
                <a:ext cx="104668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1</a:t>
                </a:r>
                <a:r>
                  <a:rPr lang="en-US" baseline="30000" dirty="0" smtClean="0">
                    <a:solidFill>
                      <a:srgbClr val="FF0000"/>
                    </a:solidFill>
                  </a:rPr>
                  <a:t>st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 step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p:grpSp>
        <p:cxnSp>
          <p:nvCxnSpPr>
            <p:cNvPr id="14" name="Straight Arrow Connector 13"/>
            <p:cNvCxnSpPr/>
            <p:nvPr/>
          </p:nvCxnSpPr>
          <p:spPr bwMode="auto">
            <a:xfrm>
              <a:off x="4191001" y="5408085"/>
              <a:ext cx="3503083" cy="28575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0000FF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24" name="Straight Arrow Connector 23"/>
            <p:cNvCxnSpPr/>
            <p:nvPr/>
          </p:nvCxnSpPr>
          <p:spPr bwMode="auto">
            <a:xfrm flipV="1">
              <a:off x="2681817" y="3788833"/>
              <a:ext cx="4811183" cy="1126067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RHIC Cold QCD Plan@STAR CM, January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996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 RP</a:t>
            </a:r>
            <a:r>
              <a:rPr lang="en-US" cap="none" dirty="0"/>
              <a:t>s</a:t>
            </a:r>
            <a:r>
              <a:rPr lang="en-US" dirty="0"/>
              <a:t> in RHIC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eRHIC IR Design Meeting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7783" y="758257"/>
            <a:ext cx="6710218" cy="563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305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eRHIC IR Design Meeting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57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eRHIC IR Design Meeting 2016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need at least at 250 </a:t>
            </a:r>
            <a:r>
              <a:rPr lang="en-US" dirty="0" err="1" smtClean="0"/>
              <a:t>GeV</a:t>
            </a:r>
            <a:r>
              <a:rPr lang="en-US" dirty="0" smtClean="0"/>
              <a:t> the +/- 5mrad acceptance</a:t>
            </a:r>
          </a:p>
          <a:p>
            <a:pPr lvl="1"/>
            <a:r>
              <a:rPr lang="en-US" dirty="0" smtClean="0"/>
              <a:t>protons are distributed symmetrically in phi at IR</a:t>
            </a:r>
          </a:p>
          <a:p>
            <a:r>
              <a:rPr lang="en-US" dirty="0" smtClean="0"/>
              <a:t>a RP station right after the magnet does not see enough field from the Detector solenoid to measure momentum (need to still check in detail)</a:t>
            </a:r>
          </a:p>
          <a:p>
            <a:r>
              <a:rPr lang="en-US" dirty="0" smtClean="0"/>
              <a:t>need to conduct the same studies at 100 </a:t>
            </a:r>
            <a:r>
              <a:rPr lang="en-US" dirty="0" err="1" smtClean="0"/>
              <a:t>GeV</a:t>
            </a:r>
            <a:r>
              <a:rPr lang="en-US" dirty="0" smtClean="0"/>
              <a:t> to see how bad things are.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EEB45-469B-C445-A2A6-597CC1D4FAC3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371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172" y="1700766"/>
            <a:ext cx="2866430" cy="257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8785" y="1701881"/>
            <a:ext cx="2861965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622" y="1657233"/>
            <a:ext cx="2857500" cy="2567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6" name="Rectangle 4"/>
          <p:cNvSpPr>
            <a:spLocks noGrp="1" noChangeArrowheads="1"/>
          </p:cNvSpPr>
          <p:nvPr>
            <p:ph type="title"/>
          </p:nvPr>
        </p:nvSpPr>
        <p:spPr>
          <a:xfrm>
            <a:off x="71120" y="29632"/>
            <a:ext cx="9047480" cy="609264"/>
          </a:xfrm>
          <a:ln/>
        </p:spPr>
        <p:txBody>
          <a:bodyPr lIns="64291" tIns="32146" rIns="64291" bIns="32146"/>
          <a:lstStyle/>
          <a:p>
            <a:r>
              <a:rPr lang="ja-JP" altLang="en-US" sz="4000" dirty="0">
                <a:latin typeface="Arial"/>
              </a:rPr>
              <a:t>“</a:t>
            </a:r>
            <a:r>
              <a:rPr lang="en-US" sz="2800" dirty="0"/>
              <a:t>Spectator</a:t>
            </a:r>
            <a:r>
              <a:rPr lang="ja-JP" altLang="en-US" sz="2800" dirty="0">
                <a:latin typeface="Arial"/>
              </a:rPr>
              <a:t>”</a:t>
            </a:r>
            <a:r>
              <a:rPr lang="en-US" sz="2800" dirty="0"/>
              <a:t> proton from deuteron with the current RHIC optics</a:t>
            </a:r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body" idx="4294967295"/>
          </p:nvPr>
        </p:nvSpPr>
        <p:spPr>
          <a:xfrm>
            <a:off x="0" y="4467142"/>
            <a:ext cx="9144000" cy="1473200"/>
          </a:xfrm>
          <a:ln/>
        </p:spPr>
        <p:txBody>
          <a:bodyPr lIns="64291" tIns="32146" rIns="64291" bIns="32146">
            <a:normAutofit/>
          </a:bodyPr>
          <a:lstStyle/>
          <a:p>
            <a:pPr marL="625056"/>
            <a:r>
              <a:rPr lang="en-US" sz="1800" dirty="0"/>
              <a:t>Rigidity (</a:t>
            </a:r>
            <a:r>
              <a:rPr lang="en-US" sz="1800" dirty="0" err="1"/>
              <a:t>d:p</a:t>
            </a:r>
            <a:r>
              <a:rPr lang="en-US" sz="1800" dirty="0"/>
              <a:t> =2:1)</a:t>
            </a:r>
          </a:p>
          <a:p>
            <a:pPr marL="625056">
              <a:spcBef>
                <a:spcPts val="1107"/>
              </a:spcBef>
            </a:pPr>
            <a:r>
              <a:rPr lang="en-US" sz="1800" dirty="0"/>
              <a:t>The same RP configuration with the current RHIC optics (at z ~ 15m between DX and D0)</a:t>
            </a:r>
          </a:p>
          <a:p>
            <a:pPr marL="625056">
              <a:spcBef>
                <a:spcPts val="1107"/>
              </a:spcBef>
            </a:pPr>
            <a:r>
              <a:rPr lang="en-US" sz="1800" dirty="0" smtClean="0">
                <a:solidFill>
                  <a:srgbClr val="0000FF"/>
                </a:solidFill>
              </a:rPr>
              <a:t>needs full PHASE-II RP</a:t>
            </a:r>
            <a:endParaRPr lang="en-US" sz="1800" dirty="0">
              <a:solidFill>
                <a:srgbClr val="0000FF"/>
              </a:solidFill>
            </a:endParaRPr>
          </a:p>
        </p:txBody>
      </p:sp>
      <p:sp>
        <p:nvSpPr>
          <p:cNvPr id="44038" name="Rectangle 6"/>
          <p:cNvSpPr>
            <a:spLocks/>
          </p:cNvSpPr>
          <p:nvPr/>
        </p:nvSpPr>
        <p:spPr bwMode="auto">
          <a:xfrm>
            <a:off x="6367984" y="1433901"/>
            <a:ext cx="1688300" cy="276999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Comic Sans MS"/>
                <a:ea typeface="ＭＳ Ｐゴシック" charset="0"/>
                <a:cs typeface="Comic Sans MS"/>
              </a:rPr>
              <a:t>Accepted in RP</a:t>
            </a:r>
          </a:p>
        </p:txBody>
      </p:sp>
      <p:sp>
        <p:nvSpPr>
          <p:cNvPr id="44039" name="Rectangle 7"/>
          <p:cNvSpPr>
            <a:spLocks/>
          </p:cNvSpPr>
          <p:nvPr/>
        </p:nvSpPr>
        <p:spPr bwMode="auto">
          <a:xfrm>
            <a:off x="3022700" y="1433901"/>
            <a:ext cx="1952608" cy="276999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ea typeface="ＭＳ Ｐゴシック" charset="0"/>
                <a:cs typeface="Gill Sans" charset="0"/>
              </a:rPr>
              <a:t>Passed DX aperture</a:t>
            </a:r>
          </a:p>
        </p:txBody>
      </p:sp>
      <p:sp>
        <p:nvSpPr>
          <p:cNvPr id="44040" name="Rectangle 8"/>
          <p:cNvSpPr>
            <a:spLocks/>
          </p:cNvSpPr>
          <p:nvPr/>
        </p:nvSpPr>
        <p:spPr bwMode="auto">
          <a:xfrm>
            <a:off x="815951" y="1433901"/>
            <a:ext cx="1114037" cy="276999"/>
          </a:xfrm>
          <a:prstGeom prst="rect">
            <a:avLst/>
          </a:prstGeom>
          <a:solidFill>
            <a:srgbClr val="80FF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Comic Sans MS"/>
                <a:ea typeface="ＭＳ Ｐゴシック" charset="0"/>
                <a:cs typeface="Comic Sans MS"/>
              </a:rPr>
              <a:t>generated</a:t>
            </a:r>
          </a:p>
        </p:txBody>
      </p:sp>
      <p:grpSp>
        <p:nvGrpSpPr>
          <p:cNvPr id="44043" name="Group 11"/>
          <p:cNvGrpSpPr>
            <a:grpSpLocks/>
          </p:cNvGrpSpPr>
          <p:nvPr/>
        </p:nvGrpSpPr>
        <p:grpSpPr bwMode="auto">
          <a:xfrm>
            <a:off x="4771599" y="195217"/>
            <a:ext cx="1714326" cy="714375"/>
            <a:chOff x="0" y="0"/>
            <a:chExt cx="1840" cy="672"/>
          </a:xfrm>
        </p:grpSpPr>
        <p:sp>
          <p:nvSpPr>
            <p:cNvPr id="44041" name="Oval 9"/>
            <p:cNvSpPr>
              <a:spLocks/>
            </p:cNvSpPr>
            <p:nvPr/>
          </p:nvSpPr>
          <p:spPr bwMode="auto">
            <a:xfrm>
              <a:off x="32" y="32"/>
              <a:ext cx="1776" cy="608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pic>
          <p:nvPicPr>
            <p:cNvPr id="44042" name="Picture 10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840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37A68-6CDC-BF4C-A518-F2B8A7ADE480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0" y="841917"/>
            <a:ext cx="14822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Study: JH Lee</a:t>
            </a:r>
            <a:endParaRPr lang="en-US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RHIC Cold QCD Plan@STAR CM, January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74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Macintosh HD:Users:jhlee:Desktop:he3_acc_compare_at_15m_phase2_phase2a.pd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6173512" y="2979273"/>
            <a:ext cx="2672080" cy="2776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045" y="3231874"/>
            <a:ext cx="27686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03683" y="3035865"/>
            <a:ext cx="2570480" cy="288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09" name="Rectangle 1"/>
          <p:cNvSpPr>
            <a:spLocks noGrp="1" noChangeArrowheads="1"/>
          </p:cNvSpPr>
          <p:nvPr>
            <p:ph type="title"/>
          </p:nvPr>
        </p:nvSpPr>
        <p:spPr>
          <a:xfrm>
            <a:off x="-762000" y="29632"/>
            <a:ext cx="9880600" cy="609264"/>
          </a:xfrm>
          <a:ln/>
        </p:spPr>
        <p:txBody>
          <a:bodyPr lIns="64291" tIns="32146" rIns="64291" bIns="32146"/>
          <a:lstStyle/>
          <a:p>
            <a:r>
              <a:rPr lang="en-US" sz="2600" dirty="0"/>
              <a:t>Spectator proton from </a:t>
            </a:r>
            <a:r>
              <a:rPr lang="en-US" sz="2600" baseline="32000" dirty="0"/>
              <a:t>3</a:t>
            </a:r>
            <a:r>
              <a:rPr lang="en-US" sz="2600" dirty="0"/>
              <a:t>He with the current RHIC optics</a:t>
            </a: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5853906"/>
            <a:ext cx="9118600" cy="626427"/>
          </a:xfrm>
          <a:ln/>
        </p:spPr>
        <p:txBody>
          <a:bodyPr lIns="64291" tIns="32146" rIns="64291" bIns="32146">
            <a:normAutofit/>
          </a:bodyPr>
          <a:lstStyle/>
          <a:p>
            <a:pPr marL="0" indent="0">
              <a:spcBef>
                <a:spcPts val="0"/>
              </a:spcBef>
            </a:pPr>
            <a:r>
              <a:rPr lang="en-US" sz="1600" dirty="0" smtClean="0"/>
              <a:t> The </a:t>
            </a:r>
            <a:r>
              <a:rPr lang="en-US" sz="1600" dirty="0"/>
              <a:t>same RP configuration with the current RHIC optics (at z ~ 15m between </a:t>
            </a:r>
            <a:r>
              <a:rPr lang="en-US" sz="1600" dirty="0" smtClean="0"/>
              <a:t>DX-D0</a:t>
            </a:r>
            <a:r>
              <a:rPr lang="en-US" sz="1600" dirty="0"/>
              <a:t>)</a:t>
            </a:r>
          </a:p>
          <a:p>
            <a:pPr marL="0" indent="0">
              <a:spcBef>
                <a:spcPts val="0"/>
              </a:spcBef>
            </a:pPr>
            <a:r>
              <a:rPr lang="en-US" sz="1600" dirty="0" smtClean="0"/>
              <a:t> </a:t>
            </a:r>
            <a:r>
              <a:rPr lang="en-US" sz="1600" dirty="0" smtClean="0">
                <a:solidFill>
                  <a:srgbClr val="0000FF"/>
                </a:solidFill>
              </a:rPr>
              <a:t>Acceptance </a:t>
            </a:r>
            <a:r>
              <a:rPr lang="en-US" sz="1600" dirty="0">
                <a:solidFill>
                  <a:srgbClr val="0000FF"/>
                </a:solidFill>
              </a:rPr>
              <a:t>~ </a:t>
            </a:r>
            <a:r>
              <a:rPr lang="en-US" sz="1600" dirty="0" smtClean="0">
                <a:solidFill>
                  <a:srgbClr val="0000FF"/>
                </a:solidFill>
              </a:rPr>
              <a:t>92% with full PHASE-II RP 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43014" name="Rectangle 6"/>
          <p:cNvSpPr>
            <a:spLocks/>
          </p:cNvSpPr>
          <p:nvPr/>
        </p:nvSpPr>
        <p:spPr bwMode="auto">
          <a:xfrm>
            <a:off x="6713860" y="3012995"/>
            <a:ext cx="1688300" cy="276999"/>
          </a:xfrm>
          <a:prstGeom prst="rect">
            <a:avLst/>
          </a:prstGeom>
          <a:solidFill>
            <a:srgbClr val="0000FF"/>
          </a:solidFill>
          <a:ln>
            <a:noFill/>
          </a:ln>
          <a:extLst/>
        </p:spPr>
        <p:txBody>
          <a:bodyPr wrap="none" lIns="0" tIns="0" rIns="0" bIns="0" anchor="ctr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Comic Sans MS"/>
                <a:ea typeface="ＭＳ Ｐゴシック" charset="0"/>
                <a:cs typeface="Comic Sans MS"/>
              </a:rPr>
              <a:t>Accepted in RP</a:t>
            </a:r>
          </a:p>
        </p:txBody>
      </p:sp>
      <p:sp>
        <p:nvSpPr>
          <p:cNvPr id="43015" name="Rectangle 7"/>
          <p:cNvSpPr>
            <a:spLocks/>
          </p:cNvSpPr>
          <p:nvPr/>
        </p:nvSpPr>
        <p:spPr bwMode="auto">
          <a:xfrm>
            <a:off x="3479900" y="3134468"/>
            <a:ext cx="2234837" cy="27699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wrap="none" lIns="0" tIns="0" rIns="0" bIns="0" anchor="ctr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Comic Sans MS"/>
                <a:ea typeface="ＭＳ Ｐゴシック" charset="0"/>
                <a:cs typeface="Comic Sans MS"/>
              </a:rPr>
              <a:t>Passed DX aperture</a:t>
            </a:r>
          </a:p>
        </p:txBody>
      </p:sp>
      <p:sp>
        <p:nvSpPr>
          <p:cNvPr id="43016" name="Rectangle 8"/>
          <p:cNvSpPr>
            <a:spLocks/>
          </p:cNvSpPr>
          <p:nvPr/>
        </p:nvSpPr>
        <p:spPr bwMode="auto">
          <a:xfrm>
            <a:off x="1019151" y="3134468"/>
            <a:ext cx="1114037" cy="276999"/>
          </a:xfrm>
          <a:prstGeom prst="rect">
            <a:avLst/>
          </a:prstGeom>
          <a:solidFill>
            <a:srgbClr val="80FF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Comic Sans MS"/>
                <a:ea typeface="ＭＳ Ｐゴシック" charset="0"/>
                <a:cs typeface="Comic Sans MS"/>
              </a:rPr>
              <a:t>generated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7" y="638896"/>
            <a:ext cx="3660834" cy="2424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3788569" y="997069"/>
            <a:ext cx="3953351" cy="831732"/>
          </a:xfrm>
          <a:prstGeom prst="rect">
            <a:avLst/>
          </a:prstGeom>
          <a:ln/>
        </p:spPr>
        <p:txBody>
          <a:bodyPr lIns="64291" tIns="32146" rIns="64291" bIns="32146">
            <a:normAutofit/>
          </a:bodyPr>
          <a:lstStyle>
            <a:lvl1pPr marL="411480" indent="-342900" algn="l" rtl="0" eaLnBrk="1" latinLnBrk="0" hangingPunct="1">
              <a:spcBef>
                <a:spcPts val="700"/>
              </a:spcBef>
              <a:buClr>
                <a:srgbClr val="CC66FF"/>
              </a:buClr>
              <a:buSzPct val="95000"/>
              <a:buFont typeface="Wingdings" charset="2"/>
              <a:buChar char="q"/>
              <a:defRPr kumimoji="0" sz="2000" b="1" i="0" kern="1200">
                <a:solidFill>
                  <a:schemeClr val="tx1"/>
                </a:solidFill>
                <a:latin typeface="Comic Sans MS"/>
                <a:ea typeface="+mn-ea"/>
                <a:cs typeface="Comic Sans MS"/>
              </a:defRPr>
            </a:lvl1pPr>
            <a:lvl2pPr marL="740664" indent="-285750" algn="l" rtl="0" eaLnBrk="1" latinLnBrk="0" hangingPunct="1">
              <a:spcBef>
                <a:spcPct val="20000"/>
              </a:spcBef>
              <a:buClr>
                <a:srgbClr val="CC66FF"/>
              </a:buClr>
              <a:buSzPct val="90000"/>
              <a:buFont typeface="Wingdings" charset="2"/>
              <a:buChar char="u"/>
              <a:defRPr kumimoji="0" sz="1800" b="1" i="0" kern="1200">
                <a:solidFill>
                  <a:schemeClr val="tx1"/>
                </a:solidFill>
                <a:latin typeface="Comic Sans MS"/>
                <a:ea typeface="+mn-ea"/>
                <a:cs typeface="Comic Sans M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rgbClr val="CC66FF"/>
              </a:buClr>
              <a:buSzPct val="150000"/>
              <a:buFont typeface="Wingdings" charset="2"/>
              <a:buChar char="§"/>
              <a:defRPr kumimoji="0" sz="1600" b="1" i="0" kern="1200">
                <a:solidFill>
                  <a:schemeClr val="tx1"/>
                </a:solidFill>
                <a:latin typeface="Comic Sans MS"/>
                <a:ea typeface="+mn-ea"/>
                <a:cs typeface="Comic Sans MS"/>
              </a:defRPr>
            </a:lvl3pPr>
            <a:lvl4pPr marL="1261872" indent="-228600" algn="l" rtl="0" eaLnBrk="1" latinLnBrk="0" hangingPunct="1">
              <a:spcBef>
                <a:spcPct val="20000"/>
              </a:spcBef>
              <a:buClr>
                <a:srgbClr val="CC66FF"/>
              </a:buClr>
              <a:buFont typeface="Wingdings" charset="2"/>
              <a:buChar char="²"/>
              <a:defRPr kumimoji="0" sz="1400" b="1" i="0" kern="1200">
                <a:solidFill>
                  <a:schemeClr val="tx1"/>
                </a:solidFill>
                <a:latin typeface="Comic Sans MS"/>
                <a:ea typeface="+mn-ea"/>
                <a:cs typeface="Comic Sans MS"/>
              </a:defRPr>
            </a:lvl4pPr>
            <a:lvl5pPr marL="1481328" indent="-210312" algn="l" rtl="0" eaLnBrk="1" latinLnBrk="0" hangingPunct="1">
              <a:spcBef>
                <a:spcPct val="20000"/>
              </a:spcBef>
              <a:buClr>
                <a:srgbClr val="CC66FF"/>
              </a:buClr>
              <a:buFont typeface="Wingdings" charset="2"/>
              <a:buChar char="ü"/>
              <a:defRPr kumimoji="0" sz="1200" b="1" i="0" kern="1200">
                <a:solidFill>
                  <a:schemeClr val="tx1"/>
                </a:solidFill>
                <a:latin typeface="Comic Sans MS"/>
                <a:ea typeface="+mn-ea"/>
                <a:cs typeface="Comic Sans MS"/>
              </a:defRPr>
            </a:lvl5pPr>
            <a:lvl6pPr marL="1709928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19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93976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>
                <a:srgbClr val="0000FF"/>
              </a:buClr>
            </a:pPr>
            <a:r>
              <a:rPr lang="en-US" sz="1500" dirty="0" smtClean="0"/>
              <a:t> Momentum smearing mainly due </a:t>
            </a:r>
          </a:p>
          <a:p>
            <a:pPr marL="0" indent="0">
              <a:spcBef>
                <a:spcPts val="0"/>
              </a:spcBef>
              <a:buClr>
                <a:srgbClr val="0000FF"/>
              </a:buClr>
              <a:buNone/>
            </a:pPr>
            <a:r>
              <a:rPr lang="en-US" sz="1500" dirty="0"/>
              <a:t> </a:t>
            </a:r>
            <a:r>
              <a:rPr lang="en-US" sz="1500" dirty="0" smtClean="0"/>
              <a:t>  to Fermi motion + Lorentz boost</a:t>
            </a:r>
          </a:p>
        </p:txBody>
      </p:sp>
      <p:sp>
        <p:nvSpPr>
          <p:cNvPr id="2" name="TextBox 1"/>
          <p:cNvSpPr txBox="1"/>
          <p:nvPr/>
        </p:nvSpPr>
        <p:spPr>
          <a:xfrm rot="16200000">
            <a:off x="-340468" y="1680141"/>
            <a:ext cx="921121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</a:rPr>
              <a:t>Angle [rad]</a:t>
            </a:r>
            <a:endParaRPr lang="en-US" sz="1200" b="1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37A68-6CDC-BF4C-A518-F2B8A7ADE480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7694711" y="2597835"/>
            <a:ext cx="14822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Study: JH Lee</a:t>
            </a:r>
            <a:endParaRPr lang="en-US" sz="1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RHIC Cold QCD Plan@STAR CM, January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145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Physics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eRHIC IR Design Meeting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450280"/>
            <a:ext cx="62889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Want to resolve how the proton looks in 3d as </a:t>
            </a:r>
            <a:r>
              <a:rPr lang="en-US" dirty="0" err="1" smtClean="0"/>
              <a:t>fct</a:t>
            </a:r>
            <a:r>
              <a:rPr lang="en-US" dirty="0" smtClean="0"/>
              <a:t> of </a:t>
            </a:r>
          </a:p>
          <a:p>
            <a:pPr marL="285750" indent="-285750">
              <a:buClr>
                <a:srgbClr val="0000FF"/>
              </a:buClr>
              <a:buFont typeface="Wingdings" charset="2"/>
              <a:buChar char="q"/>
            </a:pPr>
            <a:r>
              <a:rPr lang="en-US" dirty="0" smtClean="0"/>
              <a:t>the </a:t>
            </a:r>
            <a:r>
              <a:rPr lang="en-US" dirty="0" err="1" smtClean="0"/>
              <a:t>parton</a:t>
            </a:r>
            <a:r>
              <a:rPr lang="en-US" dirty="0" smtClean="0"/>
              <a:t> momentum </a:t>
            </a:r>
            <a:r>
              <a:rPr lang="en-US" dirty="0" err="1" smtClean="0"/>
              <a:t>xand</a:t>
            </a:r>
            <a:r>
              <a:rPr lang="en-US" dirty="0" smtClean="0"/>
              <a:t> the resolution power Q</a:t>
            </a:r>
            <a:r>
              <a:rPr lang="en-US" baseline="30000" dirty="0" smtClean="0"/>
              <a:t>2</a:t>
            </a:r>
          </a:p>
        </p:txBody>
      </p:sp>
      <p:pic>
        <p:nvPicPr>
          <p:cNvPr id="7" name="Picture 6" descr="quark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3748"/>
            <a:ext cx="5062120" cy="2539497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5357091" y="1911734"/>
            <a:ext cx="3640662" cy="1979662"/>
            <a:chOff x="4775200" y="609052"/>
            <a:chExt cx="4343097" cy="2778591"/>
          </a:xfrm>
        </p:grpSpPr>
        <p:grpSp>
          <p:nvGrpSpPr>
            <p:cNvPr id="9" name="Group 8"/>
            <p:cNvGrpSpPr/>
            <p:nvPr/>
          </p:nvGrpSpPr>
          <p:grpSpPr>
            <a:xfrm>
              <a:off x="4775200" y="609052"/>
              <a:ext cx="4343097" cy="2100616"/>
              <a:chOff x="158750" y="982320"/>
              <a:chExt cx="4343097" cy="2100616"/>
            </a:xfrm>
          </p:grpSpPr>
          <p:grpSp>
            <p:nvGrpSpPr>
              <p:cNvPr id="12" name="Group 159"/>
              <p:cNvGrpSpPr>
                <a:grpSpLocks noChangeAspect="1"/>
              </p:cNvGrpSpPr>
              <p:nvPr/>
            </p:nvGrpSpPr>
            <p:grpSpPr bwMode="auto">
              <a:xfrm rot="-2865258">
                <a:off x="1467654" y="1456538"/>
                <a:ext cx="128587" cy="546105"/>
                <a:chOff x="1324" y="1002"/>
                <a:chExt cx="146" cy="462"/>
              </a:xfrm>
            </p:grpSpPr>
            <p:sp>
              <p:nvSpPr>
                <p:cNvPr id="52" name="Freeform 160"/>
                <p:cNvSpPr>
                  <a:spLocks noChangeAspect="1"/>
                </p:cNvSpPr>
                <p:nvPr/>
              </p:nvSpPr>
              <p:spPr bwMode="auto">
                <a:xfrm>
                  <a:off x="1326" y="1002"/>
                  <a:ext cx="143" cy="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4" y="7"/>
                    </a:cxn>
                    <a:cxn ang="0">
                      <a:pos x="8" y="9"/>
                    </a:cxn>
                    <a:cxn ang="0">
                      <a:pos x="12" y="11"/>
                    </a:cxn>
                    <a:cxn ang="0">
                      <a:pos x="129" y="58"/>
                    </a:cxn>
                    <a:cxn ang="0">
                      <a:pos x="135" y="60"/>
                    </a:cxn>
                    <a:cxn ang="0">
                      <a:pos x="139" y="63"/>
                    </a:cxn>
                    <a:cxn ang="0">
                      <a:pos x="142" y="65"/>
                    </a:cxn>
                    <a:cxn ang="0">
                      <a:pos x="141" y="69"/>
                    </a:cxn>
                    <a:cxn ang="0">
                      <a:pos x="141" y="71"/>
                    </a:cxn>
                    <a:cxn ang="0">
                      <a:pos x="138" y="74"/>
                    </a:cxn>
                    <a:cxn ang="0">
                      <a:pos x="11" y="60"/>
                    </a:cxn>
                    <a:cxn ang="0">
                      <a:pos x="10" y="61"/>
                    </a:cxn>
                    <a:cxn ang="0">
                      <a:pos x="4" y="59"/>
                    </a:cxn>
                    <a:cxn ang="0">
                      <a:pos x="4" y="60"/>
                    </a:cxn>
                    <a:cxn ang="0">
                      <a:pos x="2" y="62"/>
                    </a:cxn>
                    <a:cxn ang="0">
                      <a:pos x="0" y="65"/>
                    </a:cxn>
                  </a:cxnLst>
                  <a:rect l="0" t="0" r="r" b="b"/>
                  <a:pathLst>
                    <a:path w="143" h="75">
                      <a:moveTo>
                        <a:pt x="0" y="0"/>
                      </a:moveTo>
                      <a:lnTo>
                        <a:pt x="0" y="4"/>
                      </a:lnTo>
                      <a:lnTo>
                        <a:pt x="4" y="7"/>
                      </a:lnTo>
                      <a:lnTo>
                        <a:pt x="8" y="9"/>
                      </a:lnTo>
                      <a:lnTo>
                        <a:pt x="12" y="11"/>
                      </a:lnTo>
                      <a:lnTo>
                        <a:pt x="129" y="58"/>
                      </a:lnTo>
                      <a:lnTo>
                        <a:pt x="135" y="60"/>
                      </a:lnTo>
                      <a:lnTo>
                        <a:pt x="139" y="63"/>
                      </a:lnTo>
                      <a:lnTo>
                        <a:pt x="142" y="65"/>
                      </a:lnTo>
                      <a:lnTo>
                        <a:pt x="141" y="69"/>
                      </a:lnTo>
                      <a:lnTo>
                        <a:pt x="141" y="71"/>
                      </a:lnTo>
                      <a:lnTo>
                        <a:pt x="138" y="74"/>
                      </a:lnTo>
                      <a:lnTo>
                        <a:pt x="11" y="60"/>
                      </a:lnTo>
                      <a:lnTo>
                        <a:pt x="10" y="61"/>
                      </a:lnTo>
                      <a:lnTo>
                        <a:pt x="4" y="59"/>
                      </a:lnTo>
                      <a:lnTo>
                        <a:pt x="4" y="60"/>
                      </a:lnTo>
                      <a:lnTo>
                        <a:pt x="2" y="62"/>
                      </a:lnTo>
                      <a:lnTo>
                        <a:pt x="0" y="65"/>
                      </a:lnTo>
                    </a:path>
                  </a:pathLst>
                </a:custGeom>
                <a:noFill/>
                <a:ln w="25400" cap="rnd" cmpd="sng">
                  <a:solidFill>
                    <a:srgbClr val="FF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" name="Freeform 161"/>
                <p:cNvSpPr>
                  <a:spLocks noChangeAspect="1"/>
                </p:cNvSpPr>
                <p:nvPr/>
              </p:nvSpPr>
              <p:spPr bwMode="auto">
                <a:xfrm>
                  <a:off x="1324" y="1069"/>
                  <a:ext cx="143" cy="7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" y="2"/>
                    </a:cxn>
                    <a:cxn ang="0">
                      <a:pos x="4" y="4"/>
                    </a:cxn>
                    <a:cxn ang="0">
                      <a:pos x="6" y="6"/>
                    </a:cxn>
                    <a:cxn ang="0">
                      <a:pos x="10" y="7"/>
                    </a:cxn>
                    <a:cxn ang="0">
                      <a:pos x="133" y="57"/>
                    </a:cxn>
                    <a:cxn ang="0">
                      <a:pos x="137" y="61"/>
                    </a:cxn>
                    <a:cxn ang="0">
                      <a:pos x="140" y="61"/>
                    </a:cxn>
                    <a:cxn ang="0">
                      <a:pos x="141" y="65"/>
                    </a:cxn>
                    <a:cxn ang="0">
                      <a:pos x="141" y="66"/>
                    </a:cxn>
                    <a:cxn ang="0">
                      <a:pos x="142" y="71"/>
                    </a:cxn>
                    <a:cxn ang="0">
                      <a:pos x="137" y="71"/>
                    </a:cxn>
                    <a:cxn ang="0">
                      <a:pos x="12" y="59"/>
                    </a:cxn>
                    <a:cxn ang="0">
                      <a:pos x="7" y="59"/>
                    </a:cxn>
                    <a:cxn ang="0">
                      <a:pos x="6" y="59"/>
                    </a:cxn>
                    <a:cxn ang="0">
                      <a:pos x="4" y="59"/>
                    </a:cxn>
                    <a:cxn ang="0">
                      <a:pos x="1" y="59"/>
                    </a:cxn>
                    <a:cxn ang="0">
                      <a:pos x="0" y="61"/>
                    </a:cxn>
                  </a:cxnLst>
                  <a:rect l="0" t="0" r="r" b="b"/>
                  <a:pathLst>
                    <a:path w="143" h="7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4" y="4"/>
                      </a:lnTo>
                      <a:lnTo>
                        <a:pt x="6" y="6"/>
                      </a:lnTo>
                      <a:lnTo>
                        <a:pt x="10" y="7"/>
                      </a:lnTo>
                      <a:lnTo>
                        <a:pt x="133" y="57"/>
                      </a:lnTo>
                      <a:lnTo>
                        <a:pt x="137" y="61"/>
                      </a:lnTo>
                      <a:lnTo>
                        <a:pt x="140" y="61"/>
                      </a:lnTo>
                      <a:lnTo>
                        <a:pt x="141" y="65"/>
                      </a:lnTo>
                      <a:lnTo>
                        <a:pt x="141" y="66"/>
                      </a:lnTo>
                      <a:lnTo>
                        <a:pt x="142" y="71"/>
                      </a:lnTo>
                      <a:lnTo>
                        <a:pt x="137" y="71"/>
                      </a:lnTo>
                      <a:lnTo>
                        <a:pt x="12" y="59"/>
                      </a:lnTo>
                      <a:lnTo>
                        <a:pt x="7" y="59"/>
                      </a:lnTo>
                      <a:lnTo>
                        <a:pt x="6" y="59"/>
                      </a:lnTo>
                      <a:lnTo>
                        <a:pt x="4" y="59"/>
                      </a:lnTo>
                      <a:lnTo>
                        <a:pt x="1" y="59"/>
                      </a:lnTo>
                      <a:lnTo>
                        <a:pt x="0" y="61"/>
                      </a:lnTo>
                    </a:path>
                  </a:pathLst>
                </a:custGeom>
                <a:noFill/>
                <a:ln w="25400" cap="rnd" cmpd="sng">
                  <a:solidFill>
                    <a:srgbClr val="FF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4" name="Freeform 162"/>
                <p:cNvSpPr>
                  <a:spLocks noChangeAspect="1"/>
                </p:cNvSpPr>
                <p:nvPr/>
              </p:nvSpPr>
              <p:spPr bwMode="auto">
                <a:xfrm>
                  <a:off x="1326" y="1131"/>
                  <a:ext cx="144" cy="7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2" y="7"/>
                    </a:cxn>
                    <a:cxn ang="0">
                      <a:pos x="7" y="9"/>
                    </a:cxn>
                    <a:cxn ang="0">
                      <a:pos x="10" y="11"/>
                    </a:cxn>
                    <a:cxn ang="0">
                      <a:pos x="133" y="59"/>
                    </a:cxn>
                    <a:cxn ang="0">
                      <a:pos x="136" y="63"/>
                    </a:cxn>
                    <a:cxn ang="0">
                      <a:pos x="139" y="65"/>
                    </a:cxn>
                    <a:cxn ang="0">
                      <a:pos x="143" y="67"/>
                    </a:cxn>
                    <a:cxn ang="0">
                      <a:pos x="143" y="71"/>
                    </a:cxn>
                    <a:cxn ang="0">
                      <a:pos x="141" y="74"/>
                    </a:cxn>
                    <a:cxn ang="0">
                      <a:pos x="138" y="75"/>
                    </a:cxn>
                    <a:cxn ang="0">
                      <a:pos x="9" y="63"/>
                    </a:cxn>
                    <a:cxn ang="0">
                      <a:pos x="6" y="62"/>
                    </a:cxn>
                    <a:cxn ang="0">
                      <a:pos x="6" y="63"/>
                    </a:cxn>
                    <a:cxn ang="0">
                      <a:pos x="3" y="62"/>
                    </a:cxn>
                    <a:cxn ang="0">
                      <a:pos x="0" y="64"/>
                    </a:cxn>
                    <a:cxn ang="0">
                      <a:pos x="0" y="66"/>
                    </a:cxn>
                  </a:cxnLst>
                  <a:rect l="0" t="0" r="r" b="b"/>
                  <a:pathLst>
                    <a:path w="144" h="76">
                      <a:moveTo>
                        <a:pt x="0" y="0"/>
                      </a:moveTo>
                      <a:lnTo>
                        <a:pt x="0" y="3"/>
                      </a:lnTo>
                      <a:lnTo>
                        <a:pt x="2" y="7"/>
                      </a:lnTo>
                      <a:lnTo>
                        <a:pt x="7" y="9"/>
                      </a:lnTo>
                      <a:lnTo>
                        <a:pt x="10" y="11"/>
                      </a:lnTo>
                      <a:lnTo>
                        <a:pt x="133" y="59"/>
                      </a:lnTo>
                      <a:lnTo>
                        <a:pt x="136" y="63"/>
                      </a:lnTo>
                      <a:lnTo>
                        <a:pt x="139" y="65"/>
                      </a:lnTo>
                      <a:lnTo>
                        <a:pt x="143" y="67"/>
                      </a:lnTo>
                      <a:lnTo>
                        <a:pt x="143" y="71"/>
                      </a:lnTo>
                      <a:lnTo>
                        <a:pt x="141" y="74"/>
                      </a:lnTo>
                      <a:lnTo>
                        <a:pt x="138" y="75"/>
                      </a:lnTo>
                      <a:lnTo>
                        <a:pt x="9" y="63"/>
                      </a:lnTo>
                      <a:lnTo>
                        <a:pt x="6" y="62"/>
                      </a:lnTo>
                      <a:lnTo>
                        <a:pt x="6" y="63"/>
                      </a:lnTo>
                      <a:lnTo>
                        <a:pt x="3" y="62"/>
                      </a:lnTo>
                      <a:lnTo>
                        <a:pt x="0" y="64"/>
                      </a:lnTo>
                      <a:lnTo>
                        <a:pt x="0" y="66"/>
                      </a:lnTo>
                    </a:path>
                  </a:pathLst>
                </a:custGeom>
                <a:noFill/>
                <a:ln w="25400" cap="rnd" cmpd="sng">
                  <a:solidFill>
                    <a:srgbClr val="FF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" name="Freeform 163"/>
                <p:cNvSpPr>
                  <a:spLocks noChangeAspect="1"/>
                </p:cNvSpPr>
                <p:nvPr/>
              </p:nvSpPr>
              <p:spPr bwMode="auto">
                <a:xfrm>
                  <a:off x="1325" y="1202"/>
                  <a:ext cx="144" cy="7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4" y="4"/>
                    </a:cxn>
                    <a:cxn ang="0">
                      <a:pos x="6" y="6"/>
                    </a:cxn>
                    <a:cxn ang="0">
                      <a:pos x="11" y="7"/>
                    </a:cxn>
                    <a:cxn ang="0">
                      <a:pos x="131" y="54"/>
                    </a:cxn>
                    <a:cxn ang="0">
                      <a:pos x="136" y="58"/>
                    </a:cxn>
                    <a:cxn ang="0">
                      <a:pos x="139" y="59"/>
                    </a:cxn>
                    <a:cxn ang="0">
                      <a:pos x="143" y="63"/>
                    </a:cxn>
                    <a:cxn ang="0">
                      <a:pos x="143" y="66"/>
                    </a:cxn>
                    <a:cxn ang="0">
                      <a:pos x="140" y="69"/>
                    </a:cxn>
                    <a:cxn ang="0">
                      <a:pos x="138" y="69"/>
                    </a:cxn>
                    <a:cxn ang="0">
                      <a:pos x="11" y="57"/>
                    </a:cxn>
                    <a:cxn ang="0">
                      <a:pos x="7" y="58"/>
                    </a:cxn>
                    <a:cxn ang="0">
                      <a:pos x="4" y="57"/>
                    </a:cxn>
                    <a:cxn ang="0">
                      <a:pos x="1" y="57"/>
                    </a:cxn>
                    <a:cxn ang="0">
                      <a:pos x="1" y="59"/>
                    </a:cxn>
                    <a:cxn ang="0">
                      <a:pos x="0" y="62"/>
                    </a:cxn>
                  </a:cxnLst>
                  <a:rect l="0" t="0" r="r" b="b"/>
                  <a:pathLst>
                    <a:path w="144" h="7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4"/>
                      </a:lnTo>
                      <a:lnTo>
                        <a:pt x="6" y="6"/>
                      </a:lnTo>
                      <a:lnTo>
                        <a:pt x="11" y="7"/>
                      </a:lnTo>
                      <a:lnTo>
                        <a:pt x="131" y="54"/>
                      </a:lnTo>
                      <a:lnTo>
                        <a:pt x="136" y="58"/>
                      </a:lnTo>
                      <a:lnTo>
                        <a:pt x="139" y="59"/>
                      </a:lnTo>
                      <a:lnTo>
                        <a:pt x="143" y="63"/>
                      </a:lnTo>
                      <a:lnTo>
                        <a:pt x="143" y="66"/>
                      </a:lnTo>
                      <a:lnTo>
                        <a:pt x="140" y="69"/>
                      </a:lnTo>
                      <a:lnTo>
                        <a:pt x="138" y="69"/>
                      </a:lnTo>
                      <a:lnTo>
                        <a:pt x="11" y="57"/>
                      </a:lnTo>
                      <a:lnTo>
                        <a:pt x="7" y="58"/>
                      </a:lnTo>
                      <a:lnTo>
                        <a:pt x="4" y="57"/>
                      </a:lnTo>
                      <a:lnTo>
                        <a:pt x="1" y="57"/>
                      </a:lnTo>
                      <a:lnTo>
                        <a:pt x="1" y="59"/>
                      </a:lnTo>
                      <a:lnTo>
                        <a:pt x="0" y="62"/>
                      </a:lnTo>
                    </a:path>
                  </a:pathLst>
                </a:custGeom>
                <a:noFill/>
                <a:ln w="25400" cap="rnd" cmpd="sng">
                  <a:solidFill>
                    <a:srgbClr val="FF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" name="Freeform 164"/>
                <p:cNvSpPr>
                  <a:spLocks noChangeAspect="1"/>
                </p:cNvSpPr>
                <p:nvPr/>
              </p:nvSpPr>
              <p:spPr bwMode="auto">
                <a:xfrm>
                  <a:off x="1327" y="1260"/>
                  <a:ext cx="142" cy="7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3" y="7"/>
                    </a:cxn>
                    <a:cxn ang="0">
                      <a:pos x="6" y="8"/>
                    </a:cxn>
                    <a:cxn ang="0">
                      <a:pos x="11" y="11"/>
                    </a:cxn>
                    <a:cxn ang="0">
                      <a:pos x="132" y="61"/>
                    </a:cxn>
                    <a:cxn ang="0">
                      <a:pos x="137" y="64"/>
                    </a:cxn>
                    <a:cxn ang="0">
                      <a:pos x="137" y="65"/>
                    </a:cxn>
                    <a:cxn ang="0">
                      <a:pos x="140" y="68"/>
                    </a:cxn>
                    <a:cxn ang="0">
                      <a:pos x="141" y="71"/>
                    </a:cxn>
                    <a:cxn ang="0">
                      <a:pos x="139" y="74"/>
                    </a:cxn>
                    <a:cxn ang="0">
                      <a:pos x="136" y="75"/>
                    </a:cxn>
                    <a:cxn ang="0">
                      <a:pos x="11" y="62"/>
                    </a:cxn>
                    <a:cxn ang="0">
                      <a:pos x="8" y="62"/>
                    </a:cxn>
                    <a:cxn ang="0">
                      <a:pos x="6" y="62"/>
                    </a:cxn>
                    <a:cxn ang="0">
                      <a:pos x="4" y="62"/>
                    </a:cxn>
                    <a:cxn ang="0">
                      <a:pos x="2" y="63"/>
                    </a:cxn>
                    <a:cxn ang="0">
                      <a:pos x="2" y="66"/>
                    </a:cxn>
                  </a:cxnLst>
                  <a:rect l="0" t="0" r="r" b="b"/>
                  <a:pathLst>
                    <a:path w="142" h="76">
                      <a:moveTo>
                        <a:pt x="0" y="0"/>
                      </a:moveTo>
                      <a:lnTo>
                        <a:pt x="0" y="4"/>
                      </a:lnTo>
                      <a:lnTo>
                        <a:pt x="3" y="7"/>
                      </a:lnTo>
                      <a:lnTo>
                        <a:pt x="6" y="8"/>
                      </a:lnTo>
                      <a:lnTo>
                        <a:pt x="11" y="11"/>
                      </a:lnTo>
                      <a:lnTo>
                        <a:pt x="132" y="61"/>
                      </a:lnTo>
                      <a:lnTo>
                        <a:pt x="137" y="64"/>
                      </a:lnTo>
                      <a:lnTo>
                        <a:pt x="137" y="65"/>
                      </a:lnTo>
                      <a:lnTo>
                        <a:pt x="140" y="68"/>
                      </a:lnTo>
                      <a:lnTo>
                        <a:pt x="141" y="71"/>
                      </a:lnTo>
                      <a:lnTo>
                        <a:pt x="139" y="74"/>
                      </a:lnTo>
                      <a:lnTo>
                        <a:pt x="136" y="75"/>
                      </a:lnTo>
                      <a:lnTo>
                        <a:pt x="11" y="62"/>
                      </a:lnTo>
                      <a:lnTo>
                        <a:pt x="8" y="62"/>
                      </a:lnTo>
                      <a:lnTo>
                        <a:pt x="6" y="62"/>
                      </a:lnTo>
                      <a:lnTo>
                        <a:pt x="4" y="62"/>
                      </a:lnTo>
                      <a:lnTo>
                        <a:pt x="2" y="63"/>
                      </a:lnTo>
                      <a:lnTo>
                        <a:pt x="2" y="66"/>
                      </a:lnTo>
                    </a:path>
                  </a:pathLst>
                </a:custGeom>
                <a:noFill/>
                <a:ln w="25400" cap="rnd" cmpd="sng">
                  <a:solidFill>
                    <a:srgbClr val="FF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7" name="Freeform 165"/>
                <p:cNvSpPr>
                  <a:spLocks noChangeAspect="1"/>
                </p:cNvSpPr>
                <p:nvPr/>
              </p:nvSpPr>
              <p:spPr bwMode="auto">
                <a:xfrm>
                  <a:off x="1326" y="1328"/>
                  <a:ext cx="142" cy="7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" y="2"/>
                    </a:cxn>
                    <a:cxn ang="0">
                      <a:pos x="4" y="4"/>
                    </a:cxn>
                    <a:cxn ang="0">
                      <a:pos x="4" y="5"/>
                    </a:cxn>
                    <a:cxn ang="0">
                      <a:pos x="10" y="8"/>
                    </a:cxn>
                    <a:cxn ang="0">
                      <a:pos x="129" y="57"/>
                    </a:cxn>
                    <a:cxn ang="0">
                      <a:pos x="136" y="59"/>
                    </a:cxn>
                    <a:cxn ang="0">
                      <a:pos x="138" y="62"/>
                    </a:cxn>
                    <a:cxn ang="0">
                      <a:pos x="139" y="66"/>
                    </a:cxn>
                    <a:cxn ang="0">
                      <a:pos x="141" y="68"/>
                    </a:cxn>
                    <a:cxn ang="0">
                      <a:pos x="140" y="70"/>
                    </a:cxn>
                    <a:cxn ang="0">
                      <a:pos x="136" y="73"/>
                    </a:cxn>
                    <a:cxn ang="0">
                      <a:pos x="12" y="59"/>
                    </a:cxn>
                    <a:cxn ang="0">
                      <a:pos x="8" y="59"/>
                    </a:cxn>
                    <a:cxn ang="0">
                      <a:pos x="4" y="59"/>
                    </a:cxn>
                    <a:cxn ang="0">
                      <a:pos x="3" y="59"/>
                    </a:cxn>
                    <a:cxn ang="0">
                      <a:pos x="3" y="61"/>
                    </a:cxn>
                    <a:cxn ang="0">
                      <a:pos x="2" y="64"/>
                    </a:cxn>
                  </a:cxnLst>
                  <a:rect l="0" t="0" r="r" b="b"/>
                  <a:pathLst>
                    <a:path w="142" h="74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4" y="4"/>
                      </a:lnTo>
                      <a:lnTo>
                        <a:pt x="4" y="5"/>
                      </a:lnTo>
                      <a:lnTo>
                        <a:pt x="10" y="8"/>
                      </a:lnTo>
                      <a:lnTo>
                        <a:pt x="129" y="57"/>
                      </a:lnTo>
                      <a:lnTo>
                        <a:pt x="136" y="59"/>
                      </a:lnTo>
                      <a:lnTo>
                        <a:pt x="138" y="62"/>
                      </a:lnTo>
                      <a:lnTo>
                        <a:pt x="139" y="66"/>
                      </a:lnTo>
                      <a:lnTo>
                        <a:pt x="141" y="68"/>
                      </a:lnTo>
                      <a:lnTo>
                        <a:pt x="140" y="70"/>
                      </a:lnTo>
                      <a:lnTo>
                        <a:pt x="136" y="73"/>
                      </a:lnTo>
                      <a:lnTo>
                        <a:pt x="12" y="59"/>
                      </a:lnTo>
                      <a:lnTo>
                        <a:pt x="8" y="59"/>
                      </a:lnTo>
                      <a:lnTo>
                        <a:pt x="4" y="59"/>
                      </a:lnTo>
                      <a:lnTo>
                        <a:pt x="3" y="59"/>
                      </a:lnTo>
                      <a:lnTo>
                        <a:pt x="3" y="61"/>
                      </a:lnTo>
                      <a:lnTo>
                        <a:pt x="2" y="64"/>
                      </a:lnTo>
                    </a:path>
                  </a:pathLst>
                </a:custGeom>
                <a:noFill/>
                <a:ln w="25400" cap="rnd" cmpd="sng">
                  <a:solidFill>
                    <a:srgbClr val="FF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" name="Freeform 166"/>
                <p:cNvSpPr>
                  <a:spLocks noChangeAspect="1"/>
                </p:cNvSpPr>
                <p:nvPr/>
              </p:nvSpPr>
              <p:spPr bwMode="auto">
                <a:xfrm>
                  <a:off x="1326" y="1391"/>
                  <a:ext cx="142" cy="7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1" y="7"/>
                    </a:cxn>
                    <a:cxn ang="0">
                      <a:pos x="5" y="9"/>
                    </a:cxn>
                    <a:cxn ang="0">
                      <a:pos x="11" y="10"/>
                    </a:cxn>
                    <a:cxn ang="0">
                      <a:pos x="129" y="59"/>
                    </a:cxn>
                    <a:cxn ang="0">
                      <a:pos x="137" y="61"/>
                    </a:cxn>
                    <a:cxn ang="0">
                      <a:pos x="138" y="63"/>
                    </a:cxn>
                    <a:cxn ang="0">
                      <a:pos x="141" y="67"/>
                    </a:cxn>
                    <a:cxn ang="0">
                      <a:pos x="141" y="69"/>
                    </a:cxn>
                    <a:cxn ang="0">
                      <a:pos x="140" y="72"/>
                    </a:cxn>
                    <a:cxn ang="0">
                      <a:pos x="135" y="72"/>
                    </a:cxn>
                    <a:cxn ang="0">
                      <a:pos x="73" y="65"/>
                    </a:cxn>
                  </a:cxnLst>
                  <a:rect l="0" t="0" r="r" b="b"/>
                  <a:pathLst>
                    <a:path w="142" h="73">
                      <a:moveTo>
                        <a:pt x="0" y="0"/>
                      </a:moveTo>
                      <a:lnTo>
                        <a:pt x="0" y="3"/>
                      </a:lnTo>
                      <a:lnTo>
                        <a:pt x="1" y="7"/>
                      </a:lnTo>
                      <a:lnTo>
                        <a:pt x="5" y="9"/>
                      </a:lnTo>
                      <a:lnTo>
                        <a:pt x="11" y="10"/>
                      </a:lnTo>
                      <a:lnTo>
                        <a:pt x="129" y="59"/>
                      </a:lnTo>
                      <a:lnTo>
                        <a:pt x="137" y="61"/>
                      </a:lnTo>
                      <a:lnTo>
                        <a:pt x="138" y="63"/>
                      </a:lnTo>
                      <a:lnTo>
                        <a:pt x="141" y="67"/>
                      </a:lnTo>
                      <a:lnTo>
                        <a:pt x="141" y="69"/>
                      </a:lnTo>
                      <a:lnTo>
                        <a:pt x="140" y="72"/>
                      </a:lnTo>
                      <a:lnTo>
                        <a:pt x="135" y="72"/>
                      </a:lnTo>
                      <a:lnTo>
                        <a:pt x="73" y="65"/>
                      </a:lnTo>
                    </a:path>
                  </a:pathLst>
                </a:custGeom>
                <a:noFill/>
                <a:ln w="25400" cap="rnd" cmpd="sng">
                  <a:solidFill>
                    <a:srgbClr val="FF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3" name="Line 168"/>
              <p:cNvSpPr>
                <a:spLocks noChangeShapeType="1"/>
              </p:cNvSpPr>
              <p:nvPr/>
            </p:nvSpPr>
            <p:spPr bwMode="auto">
              <a:xfrm flipV="1">
                <a:off x="1477963" y="1919288"/>
                <a:ext cx="304800" cy="6096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Line 169"/>
              <p:cNvSpPr>
                <a:spLocks noChangeShapeType="1"/>
              </p:cNvSpPr>
              <p:nvPr/>
            </p:nvSpPr>
            <p:spPr bwMode="auto">
              <a:xfrm rot="18742695" flipV="1">
                <a:off x="2767013" y="1912938"/>
                <a:ext cx="303212" cy="6143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Line 172"/>
              <p:cNvSpPr>
                <a:spLocks noChangeShapeType="1"/>
              </p:cNvSpPr>
              <p:nvPr/>
            </p:nvSpPr>
            <p:spPr bwMode="auto">
              <a:xfrm rot="12777622" flipV="1">
                <a:off x="3529013" y="2678113"/>
                <a:ext cx="685800" cy="2286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177"/>
              <p:cNvSpPr>
                <a:spLocks/>
              </p:cNvSpPr>
              <p:nvPr/>
            </p:nvSpPr>
            <p:spPr bwMode="auto">
              <a:xfrm>
                <a:off x="415925" y="1268413"/>
                <a:ext cx="1439863" cy="441325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432" y="96"/>
                  </a:cxn>
                  <a:cxn ang="0">
                    <a:pos x="672" y="0"/>
                  </a:cxn>
                </a:cxnLst>
                <a:rect l="0" t="0" r="r" b="b"/>
                <a:pathLst>
                  <a:path w="672" h="144">
                    <a:moveTo>
                      <a:pt x="0" y="144"/>
                    </a:moveTo>
                    <a:lnTo>
                      <a:pt x="432" y="96"/>
                    </a:lnTo>
                    <a:lnTo>
                      <a:pt x="672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triangle" w="med" len="med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Text Box 179"/>
              <p:cNvSpPr txBox="1">
                <a:spLocks noChangeArrowheads="1"/>
              </p:cNvSpPr>
              <p:nvPr/>
            </p:nvSpPr>
            <p:spPr bwMode="auto">
              <a:xfrm>
                <a:off x="1379076" y="982320"/>
                <a:ext cx="381000" cy="3968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000" dirty="0">
                    <a:latin typeface="Times New Roman" pitchFamily="-112" charset="0"/>
                  </a:rPr>
                  <a:t>e’</a:t>
                </a:r>
              </a:p>
            </p:txBody>
          </p:sp>
          <p:sp>
            <p:nvSpPr>
              <p:cNvPr id="18" name="Line 203"/>
              <p:cNvSpPr>
                <a:spLocks noChangeShapeType="1"/>
              </p:cNvSpPr>
              <p:nvPr/>
            </p:nvSpPr>
            <p:spPr bwMode="auto">
              <a:xfrm flipV="1">
                <a:off x="487363" y="2794000"/>
                <a:ext cx="685800" cy="2286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Line 204"/>
              <p:cNvSpPr>
                <a:spLocks noChangeShapeType="1"/>
              </p:cNvSpPr>
              <p:nvPr/>
            </p:nvSpPr>
            <p:spPr bwMode="auto">
              <a:xfrm rot="12777622" flipV="1">
                <a:off x="3513138" y="2708275"/>
                <a:ext cx="685800" cy="2286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20" name="Group 344"/>
              <p:cNvGrpSpPr>
                <a:grpSpLocks/>
              </p:cNvGrpSpPr>
              <p:nvPr/>
            </p:nvGrpSpPr>
            <p:grpSpPr bwMode="auto">
              <a:xfrm>
                <a:off x="385763" y="1125541"/>
                <a:ext cx="3825887" cy="1957395"/>
                <a:chOff x="243" y="709"/>
                <a:chExt cx="2410" cy="1233"/>
              </a:xfrm>
            </p:grpSpPr>
            <p:sp>
              <p:nvSpPr>
                <p:cNvPr id="23" name="Line 176"/>
                <p:cNvSpPr>
                  <a:spLocks noChangeShapeType="1"/>
                </p:cNvSpPr>
                <p:nvPr/>
              </p:nvSpPr>
              <p:spPr bwMode="auto">
                <a:xfrm flipV="1">
                  <a:off x="1123" y="1207"/>
                  <a:ext cx="623" cy="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24" name="Group 184"/>
                <p:cNvGrpSpPr>
                  <a:grpSpLocks/>
                </p:cNvGrpSpPr>
                <p:nvPr/>
              </p:nvGrpSpPr>
              <p:grpSpPr bwMode="auto">
                <a:xfrm>
                  <a:off x="243" y="757"/>
                  <a:ext cx="2410" cy="1185"/>
                  <a:chOff x="100" y="699"/>
                  <a:chExt cx="2410" cy="1185"/>
                </a:xfrm>
              </p:grpSpPr>
              <p:sp>
                <p:nvSpPr>
                  <p:cNvPr id="34" name="Text Box 18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76" y="961"/>
                    <a:ext cx="388" cy="24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  <a:spAutoFit/>
                  </a:bodyPr>
                  <a:lstStyle/>
                  <a:p>
                    <a:pPr algn="ctr">
                      <a:spcBef>
                        <a:spcPct val="50000"/>
                      </a:spcBef>
                    </a:pPr>
                    <a:r>
                      <a:rPr lang="en-US" sz="1200" b="1" dirty="0">
                        <a:latin typeface="Times New Roman" pitchFamily="-112" charset="0"/>
                      </a:rPr>
                      <a:t>(Q</a:t>
                    </a:r>
                    <a:r>
                      <a:rPr lang="en-US" sz="1200" b="1" baseline="30000" dirty="0">
                        <a:latin typeface="Times New Roman" pitchFamily="-112" charset="0"/>
                      </a:rPr>
                      <a:t>2</a:t>
                    </a:r>
                    <a:r>
                      <a:rPr lang="en-US" sz="1200" b="1" dirty="0">
                        <a:latin typeface="Times New Roman" pitchFamily="-112" charset="0"/>
                      </a:rPr>
                      <a:t>)</a:t>
                    </a:r>
                  </a:p>
                </p:txBody>
              </p:sp>
              <p:sp>
                <p:nvSpPr>
                  <p:cNvPr id="35" name="Text Box 18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00" y="699"/>
                    <a:ext cx="187" cy="25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prstTxWarp prst="textNoShape">
                      <a:avLst/>
                    </a:prstTxWarp>
                    <a:spAutoFit/>
                  </a:bodyPr>
                  <a:lstStyle/>
                  <a:p>
                    <a:r>
                      <a:rPr lang="en-US" sz="2000" dirty="0">
                        <a:latin typeface="Times New Roman" pitchFamily="-112" charset="0"/>
                      </a:rPr>
                      <a:t>e</a:t>
                    </a:r>
                  </a:p>
                </p:txBody>
              </p:sp>
              <p:sp>
                <p:nvSpPr>
                  <p:cNvPr id="36" name="Text Box 18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38" y="809"/>
                    <a:ext cx="322" cy="27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prstTxWarp prst="textNoShape">
                      <a:avLst/>
                    </a:prstTxWarp>
                    <a:spAutoFit/>
                  </a:bodyPr>
                  <a:lstStyle/>
                  <a:p>
                    <a:r>
                      <a:rPr lang="en-US" sz="1400" b="1" dirty="0" err="1">
                        <a:latin typeface="Symbol" pitchFamily="-112" charset="2"/>
                      </a:rPr>
                      <a:t>g</a:t>
                    </a:r>
                    <a:r>
                      <a:rPr lang="en-US" sz="1400" b="1" baseline="-25000" dirty="0" err="1">
                        <a:latin typeface="Times New Roman" pitchFamily="-112" charset="0"/>
                      </a:rPr>
                      <a:t>L</a:t>
                    </a:r>
                    <a:r>
                      <a:rPr lang="en-US" sz="1400" b="1" dirty="0">
                        <a:latin typeface="Times New Roman" pitchFamily="-112" charset="0"/>
                      </a:rPr>
                      <a:t>*</a:t>
                    </a:r>
                  </a:p>
                </p:txBody>
              </p:sp>
              <p:grpSp>
                <p:nvGrpSpPr>
                  <p:cNvPr id="37" name="Group 188"/>
                  <p:cNvGrpSpPr>
                    <a:grpSpLocks/>
                  </p:cNvGrpSpPr>
                  <p:nvPr/>
                </p:nvGrpSpPr>
                <p:grpSpPr bwMode="auto">
                  <a:xfrm>
                    <a:off x="158" y="1253"/>
                    <a:ext cx="2352" cy="631"/>
                    <a:chOff x="158" y="1253"/>
                    <a:chExt cx="2352" cy="631"/>
                  </a:xfrm>
                </p:grpSpPr>
                <p:sp>
                  <p:nvSpPr>
                    <p:cNvPr id="38" name="Text Box 189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76" y="1253"/>
                      <a:ext cx="388" cy="212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algn="ctr">
                        <a:spcBef>
                          <a:spcPct val="50000"/>
                        </a:spcBef>
                      </a:pPr>
                      <a:r>
                        <a:rPr lang="en-US" sz="1600" b="1" dirty="0" err="1">
                          <a:latin typeface="Times New Roman" pitchFamily="-112" charset="0"/>
                        </a:rPr>
                        <a:t>x+ξ</a:t>
                      </a:r>
                      <a:r>
                        <a:rPr lang="en-US" sz="1600" b="1" dirty="0">
                          <a:latin typeface="Times New Roman" pitchFamily="-112" charset="0"/>
                        </a:rPr>
                        <a:t> </a:t>
                      </a:r>
                    </a:p>
                  </p:txBody>
                </p:sp>
                <p:sp>
                  <p:nvSpPr>
                    <p:cNvPr id="39" name="Text Box 19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598" y="1260"/>
                      <a:ext cx="476" cy="212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algn="ctr">
                        <a:spcBef>
                          <a:spcPct val="50000"/>
                        </a:spcBef>
                      </a:pPr>
                      <a:r>
                        <a:rPr lang="en-US" sz="1600" b="1">
                          <a:latin typeface="Times New Roman" pitchFamily="-112" charset="0"/>
                        </a:rPr>
                        <a:t>x-ξ </a:t>
                      </a:r>
                    </a:p>
                  </p:txBody>
                </p:sp>
                <p:sp>
                  <p:nvSpPr>
                    <p:cNvPr id="40" name="Line 191"/>
                    <p:cNvSpPr>
                      <a:spLocks noChangeShapeType="1"/>
                    </p:cNvSpPr>
                    <p:nvPr/>
                  </p:nvSpPr>
                  <p:spPr bwMode="auto">
                    <a:xfrm rot="12777622" flipV="1">
                      <a:off x="2078" y="1692"/>
                      <a:ext cx="432" cy="144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1" name="Line 1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1" y="1298"/>
                      <a:ext cx="1723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prstDash val="dash"/>
                      <a:round/>
                      <a:headEnd/>
                      <a:tailEnd/>
                    </a:ln>
                    <a:effectLst/>
                  </p:spPr>
                  <p:txBody>
                    <a:bodyPr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42" name="Group 19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58" y="1417"/>
                      <a:ext cx="1928" cy="467"/>
                      <a:chOff x="158" y="1417"/>
                      <a:chExt cx="1928" cy="467"/>
                    </a:xfrm>
                  </p:grpSpPr>
                  <p:grpSp>
                    <p:nvGrpSpPr>
                      <p:cNvPr id="43" name="Group 19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58" y="1424"/>
                        <a:ext cx="1928" cy="460"/>
                        <a:chOff x="240" y="670"/>
                        <a:chExt cx="1928" cy="460"/>
                      </a:xfrm>
                    </p:grpSpPr>
                    <p:grpSp>
                      <p:nvGrpSpPr>
                        <p:cNvPr id="45" name="Group 195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41" y="670"/>
                          <a:ext cx="1927" cy="460"/>
                          <a:chOff x="241" y="670"/>
                          <a:chExt cx="1927" cy="460"/>
                        </a:xfrm>
                      </p:grpSpPr>
                      <p:grpSp>
                        <p:nvGrpSpPr>
                          <p:cNvPr id="47" name="Group 196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632" y="670"/>
                            <a:ext cx="1536" cy="460"/>
                            <a:chOff x="632" y="670"/>
                            <a:chExt cx="1536" cy="460"/>
                          </a:xfrm>
                        </p:grpSpPr>
                        <p:sp>
                          <p:nvSpPr>
                            <p:cNvPr id="49" name="Oval 197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672" y="746"/>
                              <a:ext cx="1492" cy="384"/>
                            </a:xfrm>
                            <a:prstGeom prst="ellipse">
                              <a:avLst/>
                            </a:prstGeom>
                            <a:gradFill rotWithShape="0">
                              <a:gsLst>
                                <a:gs pos="0">
                                  <a:srgbClr val="FF0000"/>
                                </a:gs>
                                <a:gs pos="100000">
                                  <a:srgbClr val="FF0000">
                                    <a:gamma/>
                                    <a:shade val="46275"/>
                                    <a:invGamma/>
                                  </a:srgbClr>
                                </a:gs>
                              </a:gsLst>
                              <a:path path="shape">
                                <a:fillToRect l="50000" t="50000" r="50000" b="50000"/>
                              </a:path>
                            </a:gradFill>
                            <a:ln w="9525">
                              <a:solidFill>
                                <a:srgbClr val="FF0000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 anchor="ctr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endParaRPr lang="en-US"/>
                            </a:p>
                          </p:txBody>
                        </p:sp>
                        <p:sp>
                          <p:nvSpPr>
                            <p:cNvPr id="50" name="Text Box 198"/>
                            <p:cNvSpPr txBox="1"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632" y="805"/>
                              <a:ext cx="1536" cy="245"/>
                            </a:xfrm>
                            <a:prstGeom prst="rect">
                              <a:avLst/>
                            </a:prstGeom>
                            <a:noFill/>
                            <a:ln w="9525">
                              <a:noFill/>
                              <a:miter lim="800000"/>
                              <a:headEnd/>
                              <a:tailEnd/>
                            </a:ln>
                            <a:effectLst/>
                          </p:spPr>
                          <p:txBody>
                            <a:bodyPr>
                              <a:prstTxWarp prst="textNoShape">
                                <a:avLst/>
                              </a:prstTxWarp>
                              <a:spAutoFit/>
                            </a:bodyPr>
                            <a:lstStyle/>
                            <a:p>
                              <a:pPr algn="ctr">
                                <a:spcBef>
                                  <a:spcPct val="50000"/>
                                </a:spcBef>
                              </a:pPr>
                              <a:r>
                                <a:rPr lang="en-US" sz="1200" b="1" dirty="0">
                                  <a:solidFill>
                                    <a:schemeClr val="bg1"/>
                                  </a:solidFill>
                                  <a:latin typeface="Bookman Old Style" pitchFamily="-112" charset="0"/>
                                </a:rPr>
                                <a:t>H, H, E, E (</a:t>
                              </a:r>
                              <a:r>
                                <a:rPr lang="en-US" sz="1200" b="1" dirty="0" err="1">
                                  <a:solidFill>
                                    <a:schemeClr val="bg1"/>
                                  </a:solidFill>
                                  <a:latin typeface="Bookman Old Style" pitchFamily="-112" charset="0"/>
                                </a:rPr>
                                <a:t>x,ξ,t</a:t>
                              </a:r>
                              <a:r>
                                <a:rPr lang="en-US" sz="1200" b="1" dirty="0">
                                  <a:solidFill>
                                    <a:schemeClr val="bg1"/>
                                  </a:solidFill>
                                  <a:latin typeface="Bookman Old Style" pitchFamily="-112" charset="0"/>
                                </a:rPr>
                                <a:t>)</a:t>
                              </a:r>
                            </a:p>
                          </p:txBody>
                        </p:sp>
                        <p:sp>
                          <p:nvSpPr>
                            <p:cNvPr id="51" name="Text Box 199"/>
                            <p:cNvSpPr txBox="1"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1320" y="670"/>
                              <a:ext cx="192" cy="231"/>
                            </a:xfrm>
                            <a:prstGeom prst="rect">
                              <a:avLst/>
                            </a:prstGeom>
                            <a:noFill/>
                            <a:ln w="9525">
                              <a:noFill/>
                              <a:miter lim="800000"/>
                              <a:headEnd/>
                              <a:tailEnd/>
                            </a:ln>
                            <a:effectLst/>
                          </p:spPr>
                          <p:txBody>
                            <a:bodyPr>
                              <a:prstTxWarp prst="textNoShape">
                                <a:avLst/>
                              </a:prstTxWarp>
                              <a:spAutoFit/>
                            </a:bodyPr>
                            <a:lstStyle/>
                            <a:p>
                              <a:pPr algn="ctr">
                                <a:spcBef>
                                  <a:spcPct val="50000"/>
                                </a:spcBef>
                              </a:pPr>
                              <a:r>
                                <a:rPr lang="en-US" b="1" dirty="0">
                                  <a:solidFill>
                                    <a:schemeClr val="bg1"/>
                                  </a:solidFill>
                                  <a:latin typeface="Times New Roman" pitchFamily="-112" charset="0"/>
                                </a:rPr>
                                <a:t>~</a:t>
                              </a:r>
                            </a:p>
                          </p:txBody>
                        </p:sp>
                      </p:grpSp>
                      <p:sp>
                        <p:nvSpPr>
                          <p:cNvPr id="48" name="Line 20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241" y="936"/>
                            <a:ext cx="432" cy="144"/>
                          </a:xfrm>
                          <a:prstGeom prst="line">
                            <a:avLst/>
                          </a:prstGeom>
                          <a:noFill/>
                          <a:ln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sp>
                      <p:nvSpPr>
                        <p:cNvPr id="46" name="Line 20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40" y="986"/>
                          <a:ext cx="432" cy="14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  <p:sp>
                    <p:nvSpPr>
                      <p:cNvPr id="44" name="Text Box 202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910" y="1417"/>
                        <a:ext cx="191" cy="231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>
                        <a:prstTxWarp prst="textNoShape">
                          <a:avLst/>
                        </a:prstTxWarp>
                        <a:spAutoFit/>
                      </a:bodyPr>
                      <a:lstStyle/>
                      <a:p>
                        <a:r>
                          <a:rPr lang="en-US" b="1" dirty="0">
                            <a:solidFill>
                              <a:schemeClr val="bg1"/>
                            </a:solidFill>
                            <a:latin typeface="Times New Roman" pitchFamily="-112" charset="0"/>
                            <a:ea typeface="Times New Roman" pitchFamily="-112" charset="0"/>
                            <a:cs typeface="Times New Roman" pitchFamily="-112" charset="0"/>
                          </a:rPr>
                          <a:t>~</a:t>
                        </a:r>
                      </a:p>
                    </p:txBody>
                  </p:sp>
                </p:grpSp>
              </p:grpSp>
            </p:grpSp>
            <p:grpSp>
              <p:nvGrpSpPr>
                <p:cNvPr id="25" name="Group 205"/>
                <p:cNvGrpSpPr>
                  <a:grpSpLocks noChangeAspect="1"/>
                </p:cNvGrpSpPr>
                <p:nvPr/>
              </p:nvGrpSpPr>
              <p:grpSpPr bwMode="auto">
                <a:xfrm rot="2775006">
                  <a:off x="1826" y="897"/>
                  <a:ext cx="81" cy="345"/>
                  <a:chOff x="1324" y="1002"/>
                  <a:chExt cx="146" cy="462"/>
                </a:xfrm>
              </p:grpSpPr>
              <p:sp>
                <p:nvSpPr>
                  <p:cNvPr id="27" name="Freeform 206"/>
                  <p:cNvSpPr>
                    <a:spLocks noChangeAspect="1"/>
                  </p:cNvSpPr>
                  <p:nvPr/>
                </p:nvSpPr>
                <p:spPr bwMode="auto">
                  <a:xfrm>
                    <a:off x="1326" y="1002"/>
                    <a:ext cx="143" cy="75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4"/>
                      </a:cxn>
                      <a:cxn ang="0">
                        <a:pos x="4" y="7"/>
                      </a:cxn>
                      <a:cxn ang="0">
                        <a:pos x="8" y="9"/>
                      </a:cxn>
                      <a:cxn ang="0">
                        <a:pos x="12" y="11"/>
                      </a:cxn>
                      <a:cxn ang="0">
                        <a:pos x="129" y="58"/>
                      </a:cxn>
                      <a:cxn ang="0">
                        <a:pos x="135" y="60"/>
                      </a:cxn>
                      <a:cxn ang="0">
                        <a:pos x="139" y="63"/>
                      </a:cxn>
                      <a:cxn ang="0">
                        <a:pos x="142" y="65"/>
                      </a:cxn>
                      <a:cxn ang="0">
                        <a:pos x="141" y="69"/>
                      </a:cxn>
                      <a:cxn ang="0">
                        <a:pos x="141" y="71"/>
                      </a:cxn>
                      <a:cxn ang="0">
                        <a:pos x="138" y="74"/>
                      </a:cxn>
                      <a:cxn ang="0">
                        <a:pos x="11" y="60"/>
                      </a:cxn>
                      <a:cxn ang="0">
                        <a:pos x="10" y="61"/>
                      </a:cxn>
                      <a:cxn ang="0">
                        <a:pos x="4" y="59"/>
                      </a:cxn>
                      <a:cxn ang="0">
                        <a:pos x="4" y="60"/>
                      </a:cxn>
                      <a:cxn ang="0">
                        <a:pos x="2" y="62"/>
                      </a:cxn>
                      <a:cxn ang="0">
                        <a:pos x="0" y="65"/>
                      </a:cxn>
                    </a:cxnLst>
                    <a:rect l="0" t="0" r="r" b="b"/>
                    <a:pathLst>
                      <a:path w="143" h="75">
                        <a:moveTo>
                          <a:pt x="0" y="0"/>
                        </a:moveTo>
                        <a:lnTo>
                          <a:pt x="0" y="4"/>
                        </a:lnTo>
                        <a:lnTo>
                          <a:pt x="4" y="7"/>
                        </a:lnTo>
                        <a:lnTo>
                          <a:pt x="8" y="9"/>
                        </a:lnTo>
                        <a:lnTo>
                          <a:pt x="12" y="11"/>
                        </a:lnTo>
                        <a:lnTo>
                          <a:pt x="129" y="58"/>
                        </a:lnTo>
                        <a:lnTo>
                          <a:pt x="135" y="60"/>
                        </a:lnTo>
                        <a:lnTo>
                          <a:pt x="139" y="63"/>
                        </a:lnTo>
                        <a:lnTo>
                          <a:pt x="142" y="65"/>
                        </a:lnTo>
                        <a:lnTo>
                          <a:pt x="141" y="69"/>
                        </a:lnTo>
                        <a:lnTo>
                          <a:pt x="141" y="71"/>
                        </a:lnTo>
                        <a:lnTo>
                          <a:pt x="138" y="74"/>
                        </a:lnTo>
                        <a:lnTo>
                          <a:pt x="11" y="60"/>
                        </a:lnTo>
                        <a:lnTo>
                          <a:pt x="10" y="61"/>
                        </a:lnTo>
                        <a:lnTo>
                          <a:pt x="4" y="59"/>
                        </a:lnTo>
                        <a:lnTo>
                          <a:pt x="4" y="60"/>
                        </a:lnTo>
                        <a:lnTo>
                          <a:pt x="2" y="62"/>
                        </a:lnTo>
                        <a:lnTo>
                          <a:pt x="0" y="65"/>
                        </a:lnTo>
                      </a:path>
                    </a:pathLst>
                  </a:custGeom>
                  <a:noFill/>
                  <a:ln w="25400" cap="rnd" cmpd="sng">
                    <a:solidFill>
                      <a:srgbClr val="FF66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8" name="Freeform 207"/>
                  <p:cNvSpPr>
                    <a:spLocks noChangeAspect="1"/>
                  </p:cNvSpPr>
                  <p:nvPr/>
                </p:nvSpPr>
                <p:spPr bwMode="auto">
                  <a:xfrm>
                    <a:off x="1324" y="1069"/>
                    <a:ext cx="143" cy="72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" y="2"/>
                      </a:cxn>
                      <a:cxn ang="0">
                        <a:pos x="4" y="4"/>
                      </a:cxn>
                      <a:cxn ang="0">
                        <a:pos x="6" y="6"/>
                      </a:cxn>
                      <a:cxn ang="0">
                        <a:pos x="10" y="7"/>
                      </a:cxn>
                      <a:cxn ang="0">
                        <a:pos x="133" y="57"/>
                      </a:cxn>
                      <a:cxn ang="0">
                        <a:pos x="137" y="61"/>
                      </a:cxn>
                      <a:cxn ang="0">
                        <a:pos x="140" y="61"/>
                      </a:cxn>
                      <a:cxn ang="0">
                        <a:pos x="141" y="65"/>
                      </a:cxn>
                      <a:cxn ang="0">
                        <a:pos x="141" y="66"/>
                      </a:cxn>
                      <a:cxn ang="0">
                        <a:pos x="142" y="71"/>
                      </a:cxn>
                      <a:cxn ang="0">
                        <a:pos x="137" y="71"/>
                      </a:cxn>
                      <a:cxn ang="0">
                        <a:pos x="12" y="59"/>
                      </a:cxn>
                      <a:cxn ang="0">
                        <a:pos x="7" y="59"/>
                      </a:cxn>
                      <a:cxn ang="0">
                        <a:pos x="6" y="59"/>
                      </a:cxn>
                      <a:cxn ang="0">
                        <a:pos x="4" y="59"/>
                      </a:cxn>
                      <a:cxn ang="0">
                        <a:pos x="1" y="59"/>
                      </a:cxn>
                      <a:cxn ang="0">
                        <a:pos x="0" y="61"/>
                      </a:cxn>
                    </a:cxnLst>
                    <a:rect l="0" t="0" r="r" b="b"/>
                    <a:pathLst>
                      <a:path w="143" h="72">
                        <a:moveTo>
                          <a:pt x="0" y="0"/>
                        </a:moveTo>
                        <a:lnTo>
                          <a:pt x="1" y="2"/>
                        </a:lnTo>
                        <a:lnTo>
                          <a:pt x="4" y="4"/>
                        </a:lnTo>
                        <a:lnTo>
                          <a:pt x="6" y="6"/>
                        </a:lnTo>
                        <a:lnTo>
                          <a:pt x="10" y="7"/>
                        </a:lnTo>
                        <a:lnTo>
                          <a:pt x="133" y="57"/>
                        </a:lnTo>
                        <a:lnTo>
                          <a:pt x="137" y="61"/>
                        </a:lnTo>
                        <a:lnTo>
                          <a:pt x="140" y="61"/>
                        </a:lnTo>
                        <a:lnTo>
                          <a:pt x="141" y="65"/>
                        </a:lnTo>
                        <a:lnTo>
                          <a:pt x="141" y="66"/>
                        </a:lnTo>
                        <a:lnTo>
                          <a:pt x="142" y="71"/>
                        </a:lnTo>
                        <a:lnTo>
                          <a:pt x="137" y="71"/>
                        </a:lnTo>
                        <a:lnTo>
                          <a:pt x="12" y="59"/>
                        </a:lnTo>
                        <a:lnTo>
                          <a:pt x="7" y="59"/>
                        </a:lnTo>
                        <a:lnTo>
                          <a:pt x="6" y="59"/>
                        </a:lnTo>
                        <a:lnTo>
                          <a:pt x="4" y="59"/>
                        </a:lnTo>
                        <a:lnTo>
                          <a:pt x="1" y="59"/>
                        </a:lnTo>
                        <a:lnTo>
                          <a:pt x="0" y="61"/>
                        </a:lnTo>
                      </a:path>
                    </a:pathLst>
                  </a:custGeom>
                  <a:noFill/>
                  <a:ln w="25400" cap="rnd" cmpd="sng">
                    <a:solidFill>
                      <a:srgbClr val="FF66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9" name="Freeform 208"/>
                  <p:cNvSpPr>
                    <a:spLocks noChangeAspect="1"/>
                  </p:cNvSpPr>
                  <p:nvPr/>
                </p:nvSpPr>
                <p:spPr bwMode="auto">
                  <a:xfrm>
                    <a:off x="1326" y="1131"/>
                    <a:ext cx="144" cy="76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3"/>
                      </a:cxn>
                      <a:cxn ang="0">
                        <a:pos x="2" y="7"/>
                      </a:cxn>
                      <a:cxn ang="0">
                        <a:pos x="7" y="9"/>
                      </a:cxn>
                      <a:cxn ang="0">
                        <a:pos x="10" y="11"/>
                      </a:cxn>
                      <a:cxn ang="0">
                        <a:pos x="133" y="59"/>
                      </a:cxn>
                      <a:cxn ang="0">
                        <a:pos x="136" y="63"/>
                      </a:cxn>
                      <a:cxn ang="0">
                        <a:pos x="139" y="65"/>
                      </a:cxn>
                      <a:cxn ang="0">
                        <a:pos x="143" y="67"/>
                      </a:cxn>
                      <a:cxn ang="0">
                        <a:pos x="143" y="71"/>
                      </a:cxn>
                      <a:cxn ang="0">
                        <a:pos x="141" y="74"/>
                      </a:cxn>
                      <a:cxn ang="0">
                        <a:pos x="138" y="75"/>
                      </a:cxn>
                      <a:cxn ang="0">
                        <a:pos x="9" y="63"/>
                      </a:cxn>
                      <a:cxn ang="0">
                        <a:pos x="6" y="62"/>
                      </a:cxn>
                      <a:cxn ang="0">
                        <a:pos x="6" y="63"/>
                      </a:cxn>
                      <a:cxn ang="0">
                        <a:pos x="3" y="62"/>
                      </a:cxn>
                      <a:cxn ang="0">
                        <a:pos x="0" y="64"/>
                      </a:cxn>
                      <a:cxn ang="0">
                        <a:pos x="0" y="66"/>
                      </a:cxn>
                    </a:cxnLst>
                    <a:rect l="0" t="0" r="r" b="b"/>
                    <a:pathLst>
                      <a:path w="144" h="76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2" y="7"/>
                        </a:lnTo>
                        <a:lnTo>
                          <a:pt x="7" y="9"/>
                        </a:lnTo>
                        <a:lnTo>
                          <a:pt x="10" y="11"/>
                        </a:lnTo>
                        <a:lnTo>
                          <a:pt x="133" y="59"/>
                        </a:lnTo>
                        <a:lnTo>
                          <a:pt x="136" y="63"/>
                        </a:lnTo>
                        <a:lnTo>
                          <a:pt x="139" y="65"/>
                        </a:lnTo>
                        <a:lnTo>
                          <a:pt x="143" y="67"/>
                        </a:lnTo>
                        <a:lnTo>
                          <a:pt x="143" y="71"/>
                        </a:lnTo>
                        <a:lnTo>
                          <a:pt x="141" y="74"/>
                        </a:lnTo>
                        <a:lnTo>
                          <a:pt x="138" y="75"/>
                        </a:lnTo>
                        <a:lnTo>
                          <a:pt x="9" y="63"/>
                        </a:lnTo>
                        <a:lnTo>
                          <a:pt x="6" y="62"/>
                        </a:lnTo>
                        <a:lnTo>
                          <a:pt x="6" y="63"/>
                        </a:lnTo>
                        <a:lnTo>
                          <a:pt x="3" y="62"/>
                        </a:lnTo>
                        <a:lnTo>
                          <a:pt x="0" y="64"/>
                        </a:lnTo>
                        <a:lnTo>
                          <a:pt x="0" y="66"/>
                        </a:lnTo>
                      </a:path>
                    </a:pathLst>
                  </a:custGeom>
                  <a:noFill/>
                  <a:ln w="25400" cap="rnd" cmpd="sng">
                    <a:solidFill>
                      <a:srgbClr val="FF66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" name="Freeform 209"/>
                  <p:cNvSpPr>
                    <a:spLocks noChangeAspect="1"/>
                  </p:cNvSpPr>
                  <p:nvPr/>
                </p:nvSpPr>
                <p:spPr bwMode="auto">
                  <a:xfrm>
                    <a:off x="1325" y="1202"/>
                    <a:ext cx="144" cy="7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4" y="4"/>
                      </a:cxn>
                      <a:cxn ang="0">
                        <a:pos x="6" y="6"/>
                      </a:cxn>
                      <a:cxn ang="0">
                        <a:pos x="11" y="7"/>
                      </a:cxn>
                      <a:cxn ang="0">
                        <a:pos x="131" y="54"/>
                      </a:cxn>
                      <a:cxn ang="0">
                        <a:pos x="136" y="58"/>
                      </a:cxn>
                      <a:cxn ang="0">
                        <a:pos x="139" y="59"/>
                      </a:cxn>
                      <a:cxn ang="0">
                        <a:pos x="143" y="63"/>
                      </a:cxn>
                      <a:cxn ang="0">
                        <a:pos x="143" y="66"/>
                      </a:cxn>
                      <a:cxn ang="0">
                        <a:pos x="140" y="69"/>
                      </a:cxn>
                      <a:cxn ang="0">
                        <a:pos x="138" y="69"/>
                      </a:cxn>
                      <a:cxn ang="0">
                        <a:pos x="11" y="57"/>
                      </a:cxn>
                      <a:cxn ang="0">
                        <a:pos x="7" y="58"/>
                      </a:cxn>
                      <a:cxn ang="0">
                        <a:pos x="4" y="57"/>
                      </a:cxn>
                      <a:cxn ang="0">
                        <a:pos x="1" y="57"/>
                      </a:cxn>
                      <a:cxn ang="0">
                        <a:pos x="1" y="59"/>
                      </a:cxn>
                      <a:cxn ang="0">
                        <a:pos x="0" y="62"/>
                      </a:cxn>
                    </a:cxnLst>
                    <a:rect l="0" t="0" r="r" b="b"/>
                    <a:pathLst>
                      <a:path w="144" h="7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4" y="4"/>
                        </a:lnTo>
                        <a:lnTo>
                          <a:pt x="6" y="6"/>
                        </a:lnTo>
                        <a:lnTo>
                          <a:pt x="11" y="7"/>
                        </a:lnTo>
                        <a:lnTo>
                          <a:pt x="131" y="54"/>
                        </a:lnTo>
                        <a:lnTo>
                          <a:pt x="136" y="58"/>
                        </a:lnTo>
                        <a:lnTo>
                          <a:pt x="139" y="59"/>
                        </a:lnTo>
                        <a:lnTo>
                          <a:pt x="143" y="63"/>
                        </a:lnTo>
                        <a:lnTo>
                          <a:pt x="143" y="66"/>
                        </a:lnTo>
                        <a:lnTo>
                          <a:pt x="140" y="69"/>
                        </a:lnTo>
                        <a:lnTo>
                          <a:pt x="138" y="69"/>
                        </a:lnTo>
                        <a:lnTo>
                          <a:pt x="11" y="57"/>
                        </a:lnTo>
                        <a:lnTo>
                          <a:pt x="7" y="58"/>
                        </a:lnTo>
                        <a:lnTo>
                          <a:pt x="4" y="57"/>
                        </a:lnTo>
                        <a:lnTo>
                          <a:pt x="1" y="57"/>
                        </a:lnTo>
                        <a:lnTo>
                          <a:pt x="1" y="59"/>
                        </a:lnTo>
                        <a:lnTo>
                          <a:pt x="0" y="62"/>
                        </a:lnTo>
                      </a:path>
                    </a:pathLst>
                  </a:custGeom>
                  <a:noFill/>
                  <a:ln w="25400" cap="rnd" cmpd="sng">
                    <a:solidFill>
                      <a:srgbClr val="FF66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" name="Freeform 210"/>
                  <p:cNvSpPr>
                    <a:spLocks noChangeAspect="1"/>
                  </p:cNvSpPr>
                  <p:nvPr/>
                </p:nvSpPr>
                <p:spPr bwMode="auto">
                  <a:xfrm>
                    <a:off x="1327" y="1260"/>
                    <a:ext cx="142" cy="76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4"/>
                      </a:cxn>
                      <a:cxn ang="0">
                        <a:pos x="3" y="7"/>
                      </a:cxn>
                      <a:cxn ang="0">
                        <a:pos x="6" y="8"/>
                      </a:cxn>
                      <a:cxn ang="0">
                        <a:pos x="11" y="11"/>
                      </a:cxn>
                      <a:cxn ang="0">
                        <a:pos x="132" y="61"/>
                      </a:cxn>
                      <a:cxn ang="0">
                        <a:pos x="137" y="64"/>
                      </a:cxn>
                      <a:cxn ang="0">
                        <a:pos x="137" y="65"/>
                      </a:cxn>
                      <a:cxn ang="0">
                        <a:pos x="140" y="68"/>
                      </a:cxn>
                      <a:cxn ang="0">
                        <a:pos x="141" y="71"/>
                      </a:cxn>
                      <a:cxn ang="0">
                        <a:pos x="139" y="74"/>
                      </a:cxn>
                      <a:cxn ang="0">
                        <a:pos x="136" y="75"/>
                      </a:cxn>
                      <a:cxn ang="0">
                        <a:pos x="11" y="62"/>
                      </a:cxn>
                      <a:cxn ang="0">
                        <a:pos x="8" y="62"/>
                      </a:cxn>
                      <a:cxn ang="0">
                        <a:pos x="6" y="62"/>
                      </a:cxn>
                      <a:cxn ang="0">
                        <a:pos x="4" y="62"/>
                      </a:cxn>
                      <a:cxn ang="0">
                        <a:pos x="2" y="63"/>
                      </a:cxn>
                      <a:cxn ang="0">
                        <a:pos x="2" y="66"/>
                      </a:cxn>
                    </a:cxnLst>
                    <a:rect l="0" t="0" r="r" b="b"/>
                    <a:pathLst>
                      <a:path w="142" h="76">
                        <a:moveTo>
                          <a:pt x="0" y="0"/>
                        </a:moveTo>
                        <a:lnTo>
                          <a:pt x="0" y="4"/>
                        </a:lnTo>
                        <a:lnTo>
                          <a:pt x="3" y="7"/>
                        </a:lnTo>
                        <a:lnTo>
                          <a:pt x="6" y="8"/>
                        </a:lnTo>
                        <a:lnTo>
                          <a:pt x="11" y="11"/>
                        </a:lnTo>
                        <a:lnTo>
                          <a:pt x="132" y="61"/>
                        </a:lnTo>
                        <a:lnTo>
                          <a:pt x="137" y="64"/>
                        </a:lnTo>
                        <a:lnTo>
                          <a:pt x="137" y="65"/>
                        </a:lnTo>
                        <a:lnTo>
                          <a:pt x="140" y="68"/>
                        </a:lnTo>
                        <a:lnTo>
                          <a:pt x="141" y="71"/>
                        </a:lnTo>
                        <a:lnTo>
                          <a:pt x="139" y="74"/>
                        </a:lnTo>
                        <a:lnTo>
                          <a:pt x="136" y="75"/>
                        </a:lnTo>
                        <a:lnTo>
                          <a:pt x="11" y="62"/>
                        </a:lnTo>
                        <a:lnTo>
                          <a:pt x="8" y="62"/>
                        </a:lnTo>
                        <a:lnTo>
                          <a:pt x="6" y="62"/>
                        </a:lnTo>
                        <a:lnTo>
                          <a:pt x="4" y="62"/>
                        </a:lnTo>
                        <a:lnTo>
                          <a:pt x="2" y="63"/>
                        </a:lnTo>
                        <a:lnTo>
                          <a:pt x="2" y="66"/>
                        </a:lnTo>
                      </a:path>
                    </a:pathLst>
                  </a:custGeom>
                  <a:noFill/>
                  <a:ln w="25400" cap="rnd" cmpd="sng">
                    <a:solidFill>
                      <a:srgbClr val="FF66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2" name="Freeform 211"/>
                  <p:cNvSpPr>
                    <a:spLocks noChangeAspect="1"/>
                  </p:cNvSpPr>
                  <p:nvPr/>
                </p:nvSpPr>
                <p:spPr bwMode="auto">
                  <a:xfrm>
                    <a:off x="1326" y="1328"/>
                    <a:ext cx="142" cy="7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" y="2"/>
                      </a:cxn>
                      <a:cxn ang="0">
                        <a:pos x="4" y="4"/>
                      </a:cxn>
                      <a:cxn ang="0">
                        <a:pos x="4" y="5"/>
                      </a:cxn>
                      <a:cxn ang="0">
                        <a:pos x="10" y="8"/>
                      </a:cxn>
                      <a:cxn ang="0">
                        <a:pos x="129" y="57"/>
                      </a:cxn>
                      <a:cxn ang="0">
                        <a:pos x="136" y="59"/>
                      </a:cxn>
                      <a:cxn ang="0">
                        <a:pos x="138" y="62"/>
                      </a:cxn>
                      <a:cxn ang="0">
                        <a:pos x="139" y="66"/>
                      </a:cxn>
                      <a:cxn ang="0">
                        <a:pos x="141" y="68"/>
                      </a:cxn>
                      <a:cxn ang="0">
                        <a:pos x="140" y="70"/>
                      </a:cxn>
                      <a:cxn ang="0">
                        <a:pos x="136" y="73"/>
                      </a:cxn>
                      <a:cxn ang="0">
                        <a:pos x="12" y="59"/>
                      </a:cxn>
                      <a:cxn ang="0">
                        <a:pos x="8" y="59"/>
                      </a:cxn>
                      <a:cxn ang="0">
                        <a:pos x="4" y="59"/>
                      </a:cxn>
                      <a:cxn ang="0">
                        <a:pos x="3" y="59"/>
                      </a:cxn>
                      <a:cxn ang="0">
                        <a:pos x="3" y="61"/>
                      </a:cxn>
                      <a:cxn ang="0">
                        <a:pos x="2" y="64"/>
                      </a:cxn>
                    </a:cxnLst>
                    <a:rect l="0" t="0" r="r" b="b"/>
                    <a:pathLst>
                      <a:path w="142" h="74">
                        <a:moveTo>
                          <a:pt x="0" y="0"/>
                        </a:moveTo>
                        <a:lnTo>
                          <a:pt x="2" y="2"/>
                        </a:lnTo>
                        <a:lnTo>
                          <a:pt x="4" y="4"/>
                        </a:lnTo>
                        <a:lnTo>
                          <a:pt x="4" y="5"/>
                        </a:lnTo>
                        <a:lnTo>
                          <a:pt x="10" y="8"/>
                        </a:lnTo>
                        <a:lnTo>
                          <a:pt x="129" y="57"/>
                        </a:lnTo>
                        <a:lnTo>
                          <a:pt x="136" y="59"/>
                        </a:lnTo>
                        <a:lnTo>
                          <a:pt x="138" y="62"/>
                        </a:lnTo>
                        <a:lnTo>
                          <a:pt x="139" y="66"/>
                        </a:lnTo>
                        <a:lnTo>
                          <a:pt x="141" y="68"/>
                        </a:lnTo>
                        <a:lnTo>
                          <a:pt x="140" y="70"/>
                        </a:lnTo>
                        <a:lnTo>
                          <a:pt x="136" y="73"/>
                        </a:lnTo>
                        <a:lnTo>
                          <a:pt x="12" y="59"/>
                        </a:lnTo>
                        <a:lnTo>
                          <a:pt x="8" y="59"/>
                        </a:lnTo>
                        <a:lnTo>
                          <a:pt x="4" y="59"/>
                        </a:lnTo>
                        <a:lnTo>
                          <a:pt x="3" y="59"/>
                        </a:lnTo>
                        <a:lnTo>
                          <a:pt x="3" y="61"/>
                        </a:lnTo>
                        <a:lnTo>
                          <a:pt x="2" y="64"/>
                        </a:lnTo>
                      </a:path>
                    </a:pathLst>
                  </a:custGeom>
                  <a:noFill/>
                  <a:ln w="25400" cap="rnd" cmpd="sng">
                    <a:solidFill>
                      <a:srgbClr val="FF66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3" name="Freeform 212"/>
                  <p:cNvSpPr>
                    <a:spLocks noChangeAspect="1"/>
                  </p:cNvSpPr>
                  <p:nvPr/>
                </p:nvSpPr>
                <p:spPr bwMode="auto">
                  <a:xfrm>
                    <a:off x="1326" y="1391"/>
                    <a:ext cx="142" cy="73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3"/>
                      </a:cxn>
                      <a:cxn ang="0">
                        <a:pos x="1" y="7"/>
                      </a:cxn>
                      <a:cxn ang="0">
                        <a:pos x="5" y="9"/>
                      </a:cxn>
                      <a:cxn ang="0">
                        <a:pos x="11" y="10"/>
                      </a:cxn>
                      <a:cxn ang="0">
                        <a:pos x="129" y="59"/>
                      </a:cxn>
                      <a:cxn ang="0">
                        <a:pos x="137" y="61"/>
                      </a:cxn>
                      <a:cxn ang="0">
                        <a:pos x="138" y="63"/>
                      </a:cxn>
                      <a:cxn ang="0">
                        <a:pos x="141" y="67"/>
                      </a:cxn>
                      <a:cxn ang="0">
                        <a:pos x="141" y="69"/>
                      </a:cxn>
                      <a:cxn ang="0">
                        <a:pos x="140" y="72"/>
                      </a:cxn>
                      <a:cxn ang="0">
                        <a:pos x="135" y="72"/>
                      </a:cxn>
                      <a:cxn ang="0">
                        <a:pos x="73" y="65"/>
                      </a:cxn>
                    </a:cxnLst>
                    <a:rect l="0" t="0" r="r" b="b"/>
                    <a:pathLst>
                      <a:path w="142" h="73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1" y="7"/>
                        </a:lnTo>
                        <a:lnTo>
                          <a:pt x="5" y="9"/>
                        </a:lnTo>
                        <a:lnTo>
                          <a:pt x="11" y="10"/>
                        </a:lnTo>
                        <a:lnTo>
                          <a:pt x="129" y="59"/>
                        </a:lnTo>
                        <a:lnTo>
                          <a:pt x="137" y="61"/>
                        </a:lnTo>
                        <a:lnTo>
                          <a:pt x="138" y="63"/>
                        </a:lnTo>
                        <a:lnTo>
                          <a:pt x="141" y="67"/>
                        </a:lnTo>
                        <a:lnTo>
                          <a:pt x="141" y="69"/>
                        </a:lnTo>
                        <a:lnTo>
                          <a:pt x="140" y="72"/>
                        </a:lnTo>
                        <a:lnTo>
                          <a:pt x="135" y="72"/>
                        </a:lnTo>
                        <a:lnTo>
                          <a:pt x="73" y="65"/>
                        </a:lnTo>
                      </a:path>
                    </a:pathLst>
                  </a:custGeom>
                  <a:noFill/>
                  <a:ln w="25400" cap="rnd" cmpd="sng">
                    <a:solidFill>
                      <a:srgbClr val="FF66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26" name="Text Box 213"/>
                <p:cNvSpPr txBox="1">
                  <a:spLocks noChangeArrowheads="1"/>
                </p:cNvSpPr>
                <p:nvPr/>
              </p:nvSpPr>
              <p:spPr bwMode="auto">
                <a:xfrm>
                  <a:off x="1922" y="709"/>
                  <a:ext cx="182" cy="2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2000" b="1" dirty="0">
                      <a:latin typeface="Symbol" pitchFamily="-112" charset="2"/>
                    </a:rPr>
                    <a:t>g</a:t>
                  </a:r>
                </a:p>
              </p:txBody>
            </p:sp>
          </p:grpSp>
          <p:sp>
            <p:nvSpPr>
              <p:cNvPr id="21" name="Text Box 214"/>
              <p:cNvSpPr txBox="1">
                <a:spLocks noChangeArrowheads="1"/>
              </p:cNvSpPr>
              <p:nvPr/>
            </p:nvSpPr>
            <p:spPr bwMode="auto">
              <a:xfrm>
                <a:off x="158750" y="2711569"/>
                <a:ext cx="311150" cy="3667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b="1" dirty="0">
                    <a:latin typeface="Times New Roman" pitchFamily="-112" charset="0"/>
                  </a:rPr>
                  <a:t>p</a:t>
                </a:r>
              </a:p>
            </p:txBody>
          </p:sp>
          <p:sp>
            <p:nvSpPr>
              <p:cNvPr id="22" name="Text Box 215"/>
              <p:cNvSpPr txBox="1">
                <a:spLocks noChangeArrowheads="1"/>
              </p:cNvSpPr>
              <p:nvPr/>
            </p:nvSpPr>
            <p:spPr bwMode="auto">
              <a:xfrm>
                <a:off x="4114496" y="2674490"/>
                <a:ext cx="387351" cy="3667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b="1" dirty="0" err="1">
                    <a:latin typeface="Times New Roman" pitchFamily="-112" charset="0"/>
                  </a:rPr>
                  <a:t>p</a:t>
                </a:r>
                <a:r>
                  <a:rPr lang="en-US" b="1" dirty="0">
                    <a:latin typeface="Times New Roman" pitchFamily="-112" charset="0"/>
                  </a:rPr>
                  <a:t>’</a:t>
                </a:r>
              </a:p>
            </p:txBody>
          </p:sp>
        </p:grpSp>
        <p:sp>
          <p:nvSpPr>
            <p:cNvPr id="10" name="Freeform 174"/>
            <p:cNvSpPr>
              <a:spLocks/>
            </p:cNvSpPr>
            <p:nvPr/>
          </p:nvSpPr>
          <p:spPr bwMode="auto">
            <a:xfrm flipV="1">
              <a:off x="5299076" y="2656739"/>
              <a:ext cx="3381374" cy="21166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624" y="0"/>
                </a:cxn>
                <a:cxn ang="0">
                  <a:pos x="1200" y="48"/>
                </a:cxn>
              </a:cxnLst>
              <a:rect l="0" t="0" r="r" b="b"/>
              <a:pathLst>
                <a:path w="1200" h="48">
                  <a:moveTo>
                    <a:pt x="0" y="48"/>
                  </a:moveTo>
                  <a:cubicBezTo>
                    <a:pt x="212" y="24"/>
                    <a:pt x="424" y="0"/>
                    <a:pt x="624" y="0"/>
                  </a:cubicBezTo>
                  <a:cubicBezTo>
                    <a:pt x="824" y="0"/>
                    <a:pt x="1012" y="24"/>
                    <a:pt x="1200" y="48"/>
                  </a:cubicBezTo>
                </a:path>
              </a:pathLst>
            </a:custGeom>
            <a:noFill/>
            <a:ln w="9525" cap="flat">
              <a:solidFill>
                <a:schemeClr val="tx1"/>
              </a:solidFill>
              <a:prstDash val="dash"/>
              <a:round/>
              <a:headEnd type="none" w="med" len="med"/>
              <a:tailEnd type="arrow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Text Box 175"/>
            <p:cNvSpPr txBox="1">
              <a:spLocks noChangeArrowheads="1"/>
            </p:cNvSpPr>
            <p:nvPr/>
          </p:nvSpPr>
          <p:spPr bwMode="auto">
            <a:xfrm>
              <a:off x="6870050" y="2653268"/>
              <a:ext cx="304801" cy="734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800" b="1" dirty="0" err="1">
                  <a:solidFill>
                    <a:srgbClr val="FF0000"/>
                  </a:solidFill>
                  <a:latin typeface="Times New Roman" pitchFamily="-112" charset="0"/>
                </a:rPr>
                <a:t>t</a:t>
              </a:r>
              <a:endParaRPr lang="en-US" sz="2800" b="1" dirty="0">
                <a:solidFill>
                  <a:srgbClr val="FF0000"/>
                </a:solidFill>
                <a:latin typeface="Times New Roman" pitchFamily="-112" charset="0"/>
              </a:endParaRPr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5195454" y="1270000"/>
            <a:ext cx="37534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Process: Deeply virtual </a:t>
            </a:r>
            <a:r>
              <a:rPr lang="en-US" dirty="0" err="1" smtClean="0"/>
              <a:t>compton</a:t>
            </a:r>
            <a:endParaRPr lang="en-US" dirty="0" smtClean="0"/>
          </a:p>
          <a:p>
            <a:r>
              <a:rPr lang="en-US" dirty="0" smtClean="0"/>
              <a:t>scattering (DVCS)</a:t>
            </a:r>
            <a:endParaRPr lang="en-US" dirty="0"/>
          </a:p>
        </p:txBody>
      </p:sp>
      <p:grpSp>
        <p:nvGrpSpPr>
          <p:cNvPr id="61" name="Group 60"/>
          <p:cNvGrpSpPr/>
          <p:nvPr/>
        </p:nvGrpSpPr>
        <p:grpSpPr>
          <a:xfrm>
            <a:off x="229950" y="3588718"/>
            <a:ext cx="3790941" cy="3280827"/>
            <a:chOff x="264582" y="819157"/>
            <a:chExt cx="3790941" cy="3280827"/>
          </a:xfrm>
        </p:grpSpPr>
        <p:pic>
          <p:nvPicPr>
            <p:cNvPr id="62" name="Picture 61"/>
            <p:cNvPicPr>
              <a:picLocks noChangeAspect="1"/>
            </p:cNvPicPr>
            <p:nvPr/>
          </p:nvPicPr>
          <p:blipFill rotWithShape="1">
            <a:blip r:embed="rId3"/>
            <a:srcRect l="5434" r="3449"/>
            <a:stretch/>
          </p:blipFill>
          <p:spPr>
            <a:xfrm>
              <a:off x="264582" y="899584"/>
              <a:ext cx="3790941" cy="3200400"/>
            </a:xfrm>
            <a:prstGeom prst="rect">
              <a:avLst/>
            </a:prstGeom>
          </p:spPr>
        </p:pic>
        <p:sp>
          <p:nvSpPr>
            <p:cNvPr id="63" name="TextBox 62"/>
            <p:cNvSpPr txBox="1"/>
            <p:nvPr/>
          </p:nvSpPr>
          <p:spPr>
            <a:xfrm rot="20880000">
              <a:off x="2413002" y="3672422"/>
              <a:ext cx="994496" cy="369332"/>
            </a:xfrm>
            <a:prstGeom prst="rect">
              <a:avLst/>
            </a:prstGeom>
            <a:solidFill>
              <a:schemeClr val="accent3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solidFill>
                    <a:srgbClr val="0000FF"/>
                  </a:solidFill>
                </a:rPr>
                <a:t>b</a:t>
              </a:r>
              <a:r>
                <a:rPr lang="en-US" baseline="-25000" dirty="0" err="1" smtClean="0">
                  <a:solidFill>
                    <a:srgbClr val="0000FF"/>
                  </a:solidFill>
                </a:rPr>
                <a:t>T</a:t>
              </a:r>
              <a:r>
                <a:rPr lang="en-US" dirty="0" smtClean="0">
                  <a:solidFill>
                    <a:srgbClr val="0000FF"/>
                  </a:solidFill>
                </a:rPr>
                <a:t> (</a:t>
              </a:r>
              <a:r>
                <a:rPr lang="en-US" dirty="0" err="1" smtClean="0">
                  <a:solidFill>
                    <a:srgbClr val="0000FF"/>
                  </a:solidFill>
                </a:rPr>
                <a:t>fm</a:t>
              </a:r>
              <a:r>
                <a:rPr lang="en-US" dirty="0" smtClean="0">
                  <a:solidFill>
                    <a:srgbClr val="0000FF"/>
                  </a:solidFill>
                </a:rPr>
                <a:t>)</a:t>
              </a:r>
              <a:endParaRPr lang="en-US" dirty="0">
                <a:solidFill>
                  <a:srgbClr val="0000FF"/>
                </a:solidFill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3482446" y="819157"/>
              <a:ext cx="320934" cy="369332"/>
            </a:xfrm>
            <a:prstGeom prst="rect">
              <a:avLst/>
            </a:prstGeom>
            <a:solidFill>
              <a:schemeClr val="accent3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00FF"/>
                  </a:solidFill>
                </a:rPr>
                <a:t>x</a:t>
              </a: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103910" y="3651831"/>
            <a:ext cx="2655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Model of a quark GPD</a:t>
            </a:r>
            <a:endParaRPr lang="en-US" dirty="0"/>
          </a:p>
        </p:txBody>
      </p:sp>
      <p:sp>
        <p:nvSpPr>
          <p:cNvPr id="66" name="Text Box 7"/>
          <p:cNvSpPr txBox="1">
            <a:spLocks noChangeArrowheads="1"/>
          </p:cNvSpPr>
          <p:nvPr/>
        </p:nvSpPr>
        <p:spPr bwMode="auto">
          <a:xfrm>
            <a:off x="4371301" y="4479428"/>
            <a:ext cx="4772699" cy="1754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fr-FR" b="1" dirty="0">
                <a:latin typeface="Comic Sans MS"/>
                <a:cs typeface="Comic Sans MS"/>
              </a:rPr>
              <a:t>Valence</a:t>
            </a:r>
            <a:r>
              <a:rPr lang="fr-FR" dirty="0">
                <a:latin typeface="Comic Sans MS"/>
                <a:cs typeface="Comic Sans MS"/>
              </a:rPr>
              <a:t> (</a:t>
            </a:r>
            <a:r>
              <a:rPr lang="fr-FR" dirty="0" err="1">
                <a:latin typeface="Comic Sans MS"/>
                <a:cs typeface="Comic Sans MS"/>
              </a:rPr>
              <a:t>high</a:t>
            </a:r>
            <a:r>
              <a:rPr lang="fr-FR" dirty="0">
                <a:latin typeface="Comic Sans MS"/>
                <a:cs typeface="Comic Sans MS"/>
              </a:rPr>
              <a:t> x) quarks </a:t>
            </a:r>
            <a:r>
              <a:rPr lang="fr-FR" dirty="0" err="1">
                <a:latin typeface="Comic Sans MS"/>
                <a:cs typeface="Comic Sans MS"/>
              </a:rPr>
              <a:t>at</a:t>
            </a:r>
            <a:r>
              <a:rPr lang="fr-FR" dirty="0">
                <a:latin typeface="Comic Sans MS"/>
                <a:cs typeface="Comic Sans MS"/>
              </a:rPr>
              <a:t> the </a:t>
            </a:r>
            <a:r>
              <a:rPr lang="fr-FR" b="1" dirty="0">
                <a:latin typeface="Comic Sans MS"/>
                <a:cs typeface="Comic Sans MS"/>
              </a:rPr>
              <a:t>center</a:t>
            </a:r>
            <a:r>
              <a:rPr lang="fr-FR" dirty="0">
                <a:latin typeface="Comic Sans MS"/>
                <a:cs typeface="Comic Sans MS"/>
              </a:rPr>
              <a:t> </a:t>
            </a:r>
            <a:endParaRPr lang="fr-FR" dirty="0" smtClean="0">
              <a:latin typeface="Comic Sans MS"/>
              <a:cs typeface="Comic Sans MS"/>
            </a:endParaRPr>
          </a:p>
          <a:p>
            <a:r>
              <a:rPr lang="fr-FR" dirty="0" smtClean="0">
                <a:solidFill>
                  <a:srgbClr val="0000FF"/>
                </a:solidFill>
                <a:latin typeface="Comic Sans MS"/>
                <a:cs typeface="Comic Sans MS"/>
                <a:sym typeface="Wingdings"/>
              </a:rPr>
              <a:t> </a:t>
            </a:r>
            <a:r>
              <a:rPr lang="fr-FR" dirty="0" err="1" smtClean="0">
                <a:solidFill>
                  <a:srgbClr val="0000FF"/>
                </a:solidFill>
                <a:latin typeface="Comic Sans MS"/>
                <a:cs typeface="Comic Sans MS"/>
              </a:rPr>
              <a:t>small</a:t>
            </a:r>
            <a:r>
              <a:rPr lang="fr-FR" dirty="0" smtClean="0">
                <a:solidFill>
                  <a:srgbClr val="0000FF"/>
                </a:solidFill>
                <a:latin typeface="Comic Sans MS"/>
                <a:cs typeface="Comic Sans MS"/>
              </a:rPr>
              <a:t> </a:t>
            </a:r>
            <a:r>
              <a:rPr lang="fr-FR" dirty="0" err="1" smtClean="0">
                <a:solidFill>
                  <a:srgbClr val="0000FF"/>
                </a:solidFill>
                <a:latin typeface="Comic Sans MS"/>
                <a:cs typeface="Comic Sans MS"/>
              </a:rPr>
              <a:t>b</a:t>
            </a:r>
            <a:r>
              <a:rPr lang="fr-FR" baseline="-25000" dirty="0" err="1" smtClean="0">
                <a:solidFill>
                  <a:srgbClr val="0000FF"/>
                </a:solidFill>
                <a:latin typeface="Comic Sans MS"/>
                <a:cs typeface="Comic Sans MS"/>
              </a:rPr>
              <a:t>T</a:t>
            </a:r>
            <a:endParaRPr lang="fr-FR" baseline="-25000" dirty="0">
              <a:solidFill>
                <a:srgbClr val="0000FF"/>
              </a:solidFill>
              <a:latin typeface="Comic Sans MS"/>
              <a:cs typeface="Comic Sans MS"/>
            </a:endParaRPr>
          </a:p>
          <a:p>
            <a:r>
              <a:rPr lang="fr-FR" b="1" dirty="0" err="1" smtClean="0">
                <a:latin typeface="Comic Sans MS"/>
                <a:cs typeface="Comic Sans MS"/>
              </a:rPr>
              <a:t>Sea</a:t>
            </a:r>
            <a:r>
              <a:rPr lang="fr-FR" dirty="0" smtClean="0">
                <a:latin typeface="Comic Sans MS"/>
                <a:cs typeface="Comic Sans MS"/>
              </a:rPr>
              <a:t> </a:t>
            </a:r>
            <a:r>
              <a:rPr lang="fr-FR" dirty="0">
                <a:latin typeface="Comic Sans MS"/>
                <a:cs typeface="Comic Sans MS"/>
              </a:rPr>
              <a:t>(</a:t>
            </a:r>
            <a:r>
              <a:rPr lang="fr-FR" dirty="0" err="1">
                <a:latin typeface="Comic Sans MS"/>
                <a:cs typeface="Comic Sans MS"/>
              </a:rPr>
              <a:t>small</a:t>
            </a:r>
            <a:r>
              <a:rPr lang="fr-FR" dirty="0">
                <a:latin typeface="Comic Sans MS"/>
                <a:cs typeface="Comic Sans MS"/>
              </a:rPr>
              <a:t> x) quarks </a:t>
            </a:r>
            <a:r>
              <a:rPr lang="fr-FR" dirty="0" err="1">
                <a:latin typeface="Comic Sans MS"/>
                <a:cs typeface="Comic Sans MS"/>
              </a:rPr>
              <a:t>at</a:t>
            </a:r>
            <a:r>
              <a:rPr lang="fr-FR" dirty="0">
                <a:latin typeface="Comic Sans MS"/>
                <a:cs typeface="Comic Sans MS"/>
              </a:rPr>
              <a:t> the </a:t>
            </a:r>
            <a:r>
              <a:rPr lang="fr-FR" b="1" dirty="0" err="1" smtClean="0">
                <a:latin typeface="Comic Sans MS"/>
                <a:cs typeface="Comic Sans MS"/>
              </a:rPr>
              <a:t>perifery</a:t>
            </a:r>
            <a:r>
              <a:rPr lang="fr-FR" dirty="0">
                <a:latin typeface="Comic Sans MS"/>
                <a:cs typeface="Comic Sans MS"/>
              </a:rPr>
              <a:t> </a:t>
            </a:r>
            <a:endParaRPr lang="fr-FR" dirty="0" smtClean="0">
              <a:latin typeface="Comic Sans MS"/>
              <a:cs typeface="Comic Sans MS"/>
            </a:endParaRPr>
          </a:p>
          <a:p>
            <a:r>
              <a:rPr lang="fr-FR" dirty="0" smtClean="0">
                <a:solidFill>
                  <a:srgbClr val="0000FF"/>
                </a:solidFill>
                <a:latin typeface="Comic Sans MS"/>
                <a:cs typeface="Comic Sans MS"/>
                <a:sym typeface="Wingdings"/>
              </a:rPr>
              <a:t> </a:t>
            </a:r>
            <a:r>
              <a:rPr lang="fr-FR" dirty="0" err="1" smtClean="0">
                <a:solidFill>
                  <a:srgbClr val="0000FF"/>
                </a:solidFill>
                <a:latin typeface="Comic Sans MS"/>
                <a:cs typeface="Comic Sans MS"/>
              </a:rPr>
              <a:t>high</a:t>
            </a:r>
            <a:r>
              <a:rPr lang="fr-FR" dirty="0" smtClean="0">
                <a:solidFill>
                  <a:srgbClr val="0000FF"/>
                </a:solidFill>
                <a:latin typeface="Comic Sans MS"/>
                <a:cs typeface="Comic Sans MS"/>
              </a:rPr>
              <a:t> </a:t>
            </a:r>
            <a:r>
              <a:rPr lang="fr-FR" dirty="0" err="1" smtClean="0">
                <a:solidFill>
                  <a:srgbClr val="0000FF"/>
                </a:solidFill>
                <a:latin typeface="Comic Sans MS"/>
                <a:cs typeface="Comic Sans MS"/>
              </a:rPr>
              <a:t>b</a:t>
            </a:r>
            <a:r>
              <a:rPr lang="fr-FR" baseline="-25000" dirty="0" err="1" smtClean="0">
                <a:solidFill>
                  <a:srgbClr val="0000FF"/>
                </a:solidFill>
                <a:latin typeface="Comic Sans MS"/>
                <a:cs typeface="Comic Sans MS"/>
              </a:rPr>
              <a:t>T</a:t>
            </a:r>
            <a:endParaRPr lang="fr-FR" baseline="-25000" dirty="0">
              <a:solidFill>
                <a:srgbClr val="0000FF"/>
              </a:solidFill>
              <a:latin typeface="Comic Sans MS"/>
              <a:cs typeface="Comic Sans MS"/>
            </a:endParaRPr>
          </a:p>
          <a:p>
            <a:endParaRPr lang="fr-FR" b="1" dirty="0" smtClean="0">
              <a:solidFill>
                <a:srgbClr val="0000FF"/>
              </a:solidFill>
              <a:latin typeface="Comic Sans MS"/>
              <a:cs typeface="Comic Sans MS"/>
            </a:endParaRPr>
          </a:p>
          <a:p>
            <a:r>
              <a:rPr lang="fr-FR" b="1" dirty="0" smtClean="0">
                <a:solidFill>
                  <a:srgbClr val="0000FF"/>
                </a:solidFill>
                <a:latin typeface="Comic Sans MS"/>
                <a:cs typeface="Comic Sans MS"/>
              </a:rPr>
              <a:t>GLUONS ???</a:t>
            </a:r>
            <a:endParaRPr lang="fr-FR" b="1" dirty="0">
              <a:solidFill>
                <a:srgbClr val="0000FF"/>
              </a:solidFill>
              <a:latin typeface="Comic Sans MS"/>
              <a:cs typeface="Comic Sans MS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410363" y="4006273"/>
            <a:ext cx="3811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00FF"/>
                </a:solidFill>
              </a:rPr>
              <a:t>b</a:t>
            </a:r>
            <a:r>
              <a:rPr lang="en-US" baseline="-25000" dirty="0" err="1" smtClean="0">
                <a:solidFill>
                  <a:srgbClr val="0000FF"/>
                </a:solidFill>
              </a:rPr>
              <a:t>t</a:t>
            </a:r>
            <a:r>
              <a:rPr lang="en-US" dirty="0" smtClean="0"/>
              <a:t> is the </a:t>
            </a:r>
            <a:r>
              <a:rPr lang="en-US" dirty="0" err="1" smtClean="0"/>
              <a:t>fourier</a:t>
            </a:r>
            <a:r>
              <a:rPr lang="en-US" dirty="0" smtClean="0"/>
              <a:t> transform of </a:t>
            </a:r>
            <a:r>
              <a:rPr lang="en-US" dirty="0" smtClean="0">
                <a:solidFill>
                  <a:srgbClr val="FF0000"/>
                </a:solidFill>
              </a:rPr>
              <a:t>t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9622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eRHIC IR Design Meeting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9" name="Group 24"/>
          <p:cNvGrpSpPr>
            <a:grpSpLocks/>
          </p:cNvGrpSpPr>
          <p:nvPr/>
        </p:nvGrpSpPr>
        <p:grpSpPr bwMode="auto">
          <a:xfrm>
            <a:off x="471582" y="149058"/>
            <a:ext cx="5029760" cy="3737877"/>
            <a:chOff x="-1411947" y="3105899"/>
            <a:chExt cx="5029135" cy="3738188"/>
          </a:xfrm>
        </p:grpSpPr>
        <p:pic>
          <p:nvPicPr>
            <p:cNvPr id="10" name="Picture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-1388290" y="3105899"/>
              <a:ext cx="4838157" cy="3738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1" name="Straight Connector 10"/>
            <p:cNvCxnSpPr/>
            <p:nvPr/>
          </p:nvCxnSpPr>
          <p:spPr>
            <a:xfrm>
              <a:off x="-1411947" y="4411739"/>
              <a:ext cx="5029135" cy="10494"/>
            </a:xfrm>
            <a:prstGeom prst="line">
              <a:avLst/>
            </a:prstGeom>
            <a:ln w="31750">
              <a:solidFill>
                <a:srgbClr val="FF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23"/>
            <p:cNvSpPr txBox="1">
              <a:spLocks noChangeArrowheads="1"/>
            </p:cNvSpPr>
            <p:nvPr/>
          </p:nvSpPr>
          <p:spPr bwMode="auto">
            <a:xfrm>
              <a:off x="-744645" y="3493965"/>
              <a:ext cx="3061331" cy="215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800" i="1" dirty="0" smtClean="0">
                  <a:solidFill>
                    <a:srgbClr val="FF0000"/>
                  </a:solidFill>
                  <a:latin typeface="Calibri" charset="0"/>
                </a:rPr>
                <a:t>detector acceptance: </a:t>
              </a:r>
              <a:r>
                <a:rPr lang="en-US" sz="800" i="1" dirty="0" smtClean="0">
                  <a:solidFill>
                    <a:srgbClr val="FF0000"/>
                  </a:solidFill>
                  <a:latin typeface="Symbol" charset="2"/>
                  <a:cs typeface="Symbol" charset="2"/>
                </a:rPr>
                <a:t>h</a:t>
              </a:r>
              <a:r>
                <a:rPr lang="en-US" sz="800" i="1" dirty="0" smtClean="0">
                  <a:solidFill>
                    <a:srgbClr val="FF0000"/>
                  </a:solidFill>
                  <a:latin typeface="Calibri" charset="0"/>
                </a:rPr>
                <a:t>&gt;4.5</a:t>
              </a:r>
              <a:endParaRPr lang="en-US" sz="800" i="1" dirty="0">
                <a:solidFill>
                  <a:srgbClr val="FF0000"/>
                </a:solidFill>
                <a:latin typeface="Calibri" charset="0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219364" y="3890836"/>
            <a:ext cx="8956298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This is the kinematics spectrum of protons from exclusive </a:t>
            </a:r>
            <a:r>
              <a:rPr lang="en-US" dirty="0" smtClean="0"/>
              <a:t>reactions </a:t>
            </a:r>
            <a:r>
              <a:rPr lang="en-US" dirty="0" smtClean="0">
                <a:sym typeface="Wingdings"/>
              </a:rPr>
              <a:t> DVCS</a:t>
            </a:r>
            <a:endParaRPr lang="en-US" dirty="0" smtClean="0"/>
          </a:p>
          <a:p>
            <a:pPr marL="285750" indent="-285750">
              <a:buFont typeface="Wingdings" charset="0"/>
              <a:buChar char="à"/>
            </a:pPr>
            <a:r>
              <a:rPr lang="en-US" dirty="0" smtClean="0">
                <a:sym typeface="Wingdings"/>
              </a:rPr>
              <a:t>the </a:t>
            </a:r>
            <a:r>
              <a:rPr lang="en-US" dirty="0" smtClean="0">
                <a:sym typeface="Wingdings"/>
              </a:rPr>
              <a:t>physics variable we are interested is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t</a:t>
            </a:r>
            <a:r>
              <a:rPr lang="en-US" dirty="0" smtClean="0">
                <a:sym typeface="Wingdings"/>
              </a:rPr>
              <a:t>, </a:t>
            </a:r>
            <a:endParaRPr lang="en-US" dirty="0" smtClean="0">
              <a:sym typeface="Wingdings"/>
            </a:endParaRPr>
          </a:p>
          <a:p>
            <a:r>
              <a:rPr lang="en-US" dirty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  </a:t>
            </a:r>
            <a:r>
              <a:rPr lang="en-US" dirty="0" smtClean="0">
                <a:sym typeface="Wingdings"/>
              </a:rPr>
              <a:t>which </a:t>
            </a:r>
            <a:r>
              <a:rPr lang="en-US" dirty="0" smtClean="0">
                <a:sym typeface="Wingdings"/>
              </a:rPr>
              <a:t>is directly correlated to </a:t>
            </a:r>
            <a:r>
              <a:rPr lang="en-US" dirty="0" err="1" smtClean="0">
                <a:sym typeface="Wingdings"/>
              </a:rPr>
              <a:t>p</a:t>
            </a:r>
            <a:r>
              <a:rPr lang="en-US" baseline="-25000" dirty="0" err="1" smtClean="0">
                <a:sym typeface="Wingdings"/>
              </a:rPr>
              <a:t>t</a:t>
            </a:r>
            <a:r>
              <a:rPr lang="en-US" dirty="0" smtClean="0">
                <a:sym typeface="Wingdings"/>
              </a:rPr>
              <a:t> of the proton trough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t ~ p</a:t>
            </a:r>
            <a:r>
              <a:rPr lang="en-US" baseline="-25000" dirty="0" smtClean="0">
                <a:solidFill>
                  <a:srgbClr val="FF0000"/>
                </a:solidFill>
                <a:sym typeface="Wingdings"/>
              </a:rPr>
              <a:t>t</a:t>
            </a:r>
            <a:r>
              <a:rPr lang="en-US" baseline="30000" dirty="0" smtClean="0">
                <a:solidFill>
                  <a:srgbClr val="FF0000"/>
                </a:solidFill>
                <a:sym typeface="Wingdings"/>
              </a:rPr>
              <a:t>2</a:t>
            </a:r>
            <a:endParaRPr lang="en-US" baseline="-25000" dirty="0" smtClean="0">
              <a:solidFill>
                <a:srgbClr val="FF0000"/>
              </a:solidFill>
              <a:sym typeface="Wingdings"/>
            </a:endParaRPr>
          </a:p>
          <a:p>
            <a:pPr marL="742950" lvl="1" indent="-285750">
              <a:buFont typeface="Wingdings" charset="0"/>
              <a:buChar char="à"/>
            </a:pPr>
            <a:r>
              <a:rPr lang="en-US" dirty="0" err="1">
                <a:solidFill>
                  <a:srgbClr val="0000FF"/>
                </a:solidFill>
              </a:rPr>
              <a:t>p</a:t>
            </a:r>
            <a:r>
              <a:rPr lang="en-US" baseline="-25000" dirty="0" err="1">
                <a:solidFill>
                  <a:srgbClr val="0000FF"/>
                </a:solidFill>
              </a:rPr>
              <a:t>t</a:t>
            </a:r>
            <a:r>
              <a:rPr lang="en-US" dirty="0">
                <a:solidFill>
                  <a:srgbClr val="0000FF"/>
                </a:solidFill>
              </a:rPr>
              <a:t> = p </a:t>
            </a:r>
            <a:r>
              <a:rPr lang="en-US" dirty="0" err="1">
                <a:solidFill>
                  <a:srgbClr val="0000FF"/>
                </a:solidFill>
              </a:rPr>
              <a:t>cosΘ</a:t>
            </a:r>
            <a:r>
              <a:rPr lang="en-US" dirty="0">
                <a:solidFill>
                  <a:srgbClr val="0000FF"/>
                </a:solidFill>
              </a:rPr>
              <a:t> </a:t>
            </a:r>
            <a:endParaRPr lang="en-US" dirty="0" smtClean="0">
              <a:solidFill>
                <a:srgbClr val="0000FF"/>
              </a:solidFill>
            </a:endParaRPr>
          </a:p>
          <a:p>
            <a:pPr marL="742950" lvl="1" indent="-285750">
              <a:buFont typeface="Wingdings" charset="0"/>
              <a:buChar char="à"/>
            </a:pPr>
            <a:r>
              <a:rPr lang="en-US" dirty="0" smtClean="0">
                <a:solidFill>
                  <a:srgbClr val="0000FF"/>
                </a:solidFill>
              </a:rPr>
              <a:t>for physics we need to see protons with a minimum t of 0.03 </a:t>
            </a:r>
            <a:r>
              <a:rPr lang="en-US" dirty="0" smtClean="0">
                <a:solidFill>
                  <a:srgbClr val="0000FF"/>
                </a:solidFill>
              </a:rPr>
              <a:t>GeV</a:t>
            </a:r>
            <a:r>
              <a:rPr lang="en-US" baseline="30000" dirty="0" smtClean="0">
                <a:solidFill>
                  <a:srgbClr val="0000FF"/>
                </a:solidFill>
              </a:rPr>
              <a:t>2 </a:t>
            </a:r>
            <a:r>
              <a:rPr lang="en-US" dirty="0" smtClean="0">
                <a:solidFill>
                  <a:srgbClr val="0000FF"/>
                </a:solidFill>
              </a:rPr>
              <a:t>and</a:t>
            </a:r>
          </a:p>
          <a:p>
            <a:pPr lvl="1"/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a maximum one of 1.6 GeV</a:t>
            </a:r>
            <a:r>
              <a:rPr lang="en-US" baseline="30000" dirty="0">
                <a:solidFill>
                  <a:srgbClr val="0000FF"/>
                </a:solidFill>
              </a:rPr>
              <a:t>2</a:t>
            </a:r>
            <a:endParaRPr lang="en-US" baseline="30000" dirty="0" smtClean="0">
              <a:solidFill>
                <a:srgbClr val="0000FF"/>
              </a:solidFill>
            </a:endParaRPr>
          </a:p>
          <a:p>
            <a:pPr marL="742950" lvl="1" indent="-285750">
              <a:buFont typeface="Wingdings" charset="0"/>
              <a:buChar char="à"/>
            </a:pPr>
            <a:r>
              <a:rPr lang="en-US" dirty="0" smtClean="0">
                <a:solidFill>
                  <a:srgbClr val="0000FF"/>
                </a:solidFill>
              </a:rPr>
              <a:t>0.17 </a:t>
            </a:r>
            <a:r>
              <a:rPr lang="en-US" dirty="0" err="1" smtClean="0">
                <a:solidFill>
                  <a:srgbClr val="0000FF"/>
                </a:solidFill>
              </a:rPr>
              <a:t>GeV</a:t>
            </a:r>
            <a:r>
              <a:rPr lang="en-US" dirty="0" smtClean="0">
                <a:solidFill>
                  <a:srgbClr val="0000FF"/>
                </a:solidFill>
              </a:rPr>
              <a:t> &lt; </a:t>
            </a:r>
            <a:r>
              <a:rPr lang="en-US" dirty="0" err="1" smtClean="0">
                <a:solidFill>
                  <a:srgbClr val="0000FF"/>
                </a:solidFill>
              </a:rPr>
              <a:t>p</a:t>
            </a:r>
            <a:r>
              <a:rPr lang="en-US" baseline="-25000" dirty="0" err="1" smtClean="0">
                <a:solidFill>
                  <a:srgbClr val="0000FF"/>
                </a:solidFill>
              </a:rPr>
              <a:t>t</a:t>
            </a:r>
            <a:r>
              <a:rPr lang="en-US" dirty="0" smtClean="0">
                <a:solidFill>
                  <a:srgbClr val="0000FF"/>
                </a:solidFill>
              </a:rPr>
              <a:t> &lt; 1.3 </a:t>
            </a:r>
            <a:r>
              <a:rPr lang="en-US" dirty="0" err="1" smtClean="0">
                <a:solidFill>
                  <a:srgbClr val="0000FF"/>
                </a:solidFill>
              </a:rPr>
              <a:t>GeV</a:t>
            </a:r>
            <a:endParaRPr lang="en-US" dirty="0" smtClean="0">
              <a:solidFill>
                <a:srgbClr val="0000FF"/>
              </a:solidFill>
            </a:endParaRPr>
          </a:p>
          <a:p>
            <a:pPr marL="285750" indent="-285750">
              <a:buFont typeface="Wingdings" charset="0"/>
              <a:buChar char="à"/>
            </a:pPr>
            <a:r>
              <a:rPr lang="en-US" dirty="0">
                <a:sym typeface="Wingdings"/>
              </a:rPr>
              <a:t>we assume 10 sigma distance of the Roman Pot to the core of the beam</a:t>
            </a:r>
          </a:p>
          <a:p>
            <a:pPr marL="285750" indent="-285750">
              <a:buFont typeface="Wingdings" charset="0"/>
              <a:buChar char="à"/>
            </a:pPr>
            <a:r>
              <a:rPr lang="en-US" dirty="0">
                <a:sym typeface="Wingdings"/>
              </a:rPr>
              <a:t>basically most protons have equal to original beam momentum </a:t>
            </a:r>
          </a:p>
        </p:txBody>
      </p:sp>
    </p:spTree>
    <p:extLst>
      <p:ext uri="{BB962C8B-B14F-4D97-AF65-F5344CB8AC3E}">
        <p14:creationId xmlns:p14="http://schemas.microsoft.com/office/powerpoint/2010/main" val="3337057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/>
          <a:lstStyle/>
          <a:p>
            <a:r>
              <a:rPr lang="en-US" dirty="0" smtClean="0"/>
              <a:t>Plots from the EIC WP presented at LRP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eRHIC IR Design Meeting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6" name="Picture 5" descr="fig_dsdt_20x250_dvcs_10f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900" y="3430541"/>
            <a:ext cx="3187700" cy="3030283"/>
          </a:xfrm>
          <a:prstGeom prst="rect">
            <a:avLst/>
          </a:prstGeom>
        </p:spPr>
      </p:pic>
      <p:pic>
        <p:nvPicPr>
          <p:cNvPr id="7" name="Picture 6" descr="fit_20x250_10fb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99" y="669625"/>
            <a:ext cx="4394201" cy="2743469"/>
          </a:xfrm>
          <a:prstGeom prst="rect">
            <a:avLst/>
          </a:prstGeom>
        </p:spPr>
      </p:pic>
      <p:pic>
        <p:nvPicPr>
          <p:cNvPr id="8" name="Picture 7" descr="fig_int_20x250_dvcs_10fb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694" y="3529013"/>
            <a:ext cx="3206338" cy="304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724401" y="695025"/>
            <a:ext cx="4292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eRHIC</a:t>
            </a:r>
            <a:r>
              <a:rPr lang="en-US" dirty="0" smtClean="0"/>
              <a:t> </a:t>
            </a:r>
            <a:r>
              <a:rPr lang="en-US" dirty="0"/>
              <a:t>with 20x250 GeV</a:t>
            </a:r>
            <a:r>
              <a:rPr lang="en-US" baseline="30000" dirty="0"/>
              <a:t>2</a:t>
            </a:r>
            <a:r>
              <a:rPr lang="en-US" dirty="0"/>
              <a:t> and 10fb</a:t>
            </a:r>
            <a:r>
              <a:rPr lang="en-US" baseline="30000" dirty="0"/>
              <a:t>-1</a:t>
            </a:r>
            <a:r>
              <a:rPr lang="en-US" dirty="0"/>
              <a:t> -</a:t>
            </a:r>
            <a:r>
              <a:rPr lang="en-US" dirty="0" smtClean="0"/>
              <a:t> </a:t>
            </a:r>
            <a:r>
              <a:rPr lang="en-US" dirty="0"/>
              <a:t>what changes for the error bands </a:t>
            </a:r>
            <a:r>
              <a:rPr lang="en-US" dirty="0" smtClean="0"/>
              <a:t>if </a:t>
            </a:r>
            <a:r>
              <a:rPr lang="en-US" dirty="0"/>
              <a:t>we fit different </a:t>
            </a:r>
            <a:endParaRPr lang="en-US" dirty="0" smtClean="0"/>
          </a:p>
          <a:p>
            <a:r>
              <a:rPr lang="en-US" dirty="0" smtClean="0"/>
              <a:t>|</a:t>
            </a:r>
            <a:r>
              <a:rPr lang="en-US" dirty="0" err="1" smtClean="0"/>
              <a:t>Pt</a:t>
            </a:r>
            <a:r>
              <a:rPr lang="en-US" dirty="0"/>
              <a:t>|-</a:t>
            </a:r>
            <a:r>
              <a:rPr lang="en-US" dirty="0" smtClean="0"/>
              <a:t>ranges?</a:t>
            </a:r>
            <a:endParaRPr lang="en-US" dirty="0"/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757882" y="1964639"/>
            <a:ext cx="30712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0.18 &lt; |</a:t>
            </a:r>
            <a:r>
              <a:rPr lang="en-US" sz="2400" b="1" dirty="0" err="1" smtClean="0">
                <a:solidFill>
                  <a:srgbClr val="0000FF"/>
                </a:solidFill>
              </a:rPr>
              <a:t>Pt</a:t>
            </a:r>
            <a:r>
              <a:rPr lang="en-US" sz="2400" b="1" dirty="0" smtClean="0">
                <a:solidFill>
                  <a:srgbClr val="0000FF"/>
                </a:solidFill>
              </a:rPr>
              <a:t>| (</a:t>
            </a:r>
            <a:r>
              <a:rPr lang="en-US" sz="2400" b="1" dirty="0" err="1" smtClean="0">
                <a:solidFill>
                  <a:srgbClr val="0000FF"/>
                </a:solidFill>
              </a:rPr>
              <a:t>GeV</a:t>
            </a:r>
            <a:r>
              <a:rPr lang="en-US" sz="2400" b="1" dirty="0" smtClean="0">
                <a:solidFill>
                  <a:srgbClr val="0000FF"/>
                </a:solidFill>
              </a:rPr>
              <a:t>) &lt; 1.3</a:t>
            </a:r>
            <a:endParaRPr lang="en-US" sz="2400" b="1" dirty="0">
              <a:solidFill>
                <a:srgbClr val="0000FF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714941" y="4722805"/>
            <a:ext cx="1252690" cy="729533"/>
            <a:chOff x="6324599" y="2032718"/>
            <a:chExt cx="1252690" cy="729533"/>
          </a:xfrm>
        </p:grpSpPr>
        <p:sp>
          <p:nvSpPr>
            <p:cNvPr id="13" name="AutoShape 49"/>
            <p:cNvSpPr>
              <a:spLocks noChangeArrowheads="1"/>
            </p:cNvSpPr>
            <p:nvPr/>
          </p:nvSpPr>
          <p:spPr bwMode="auto">
            <a:xfrm>
              <a:off x="6341534" y="2032718"/>
              <a:ext cx="1193799" cy="729533"/>
            </a:xfrm>
            <a:prstGeom prst="curvedRightArrow">
              <a:avLst>
                <a:gd name="adj1" fmla="val 24848"/>
                <a:gd name="adj2" fmla="val 49697"/>
                <a:gd name="adj3" fmla="val 33333"/>
              </a:avLst>
            </a:prstGeom>
            <a:gradFill rotWithShape="1">
              <a:gsLst>
                <a:gs pos="0">
                  <a:schemeClr val="bg1"/>
                </a:gs>
                <a:gs pos="50000">
                  <a:srgbClr val="CC66FF"/>
                </a:gs>
                <a:gs pos="100000">
                  <a:schemeClr val="bg1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  <a:normAutofit/>
              <a:scene3d>
                <a:camera prst="orthographicFront">
                  <a:rot lat="0" lon="60000" rev="0"/>
                </a:camera>
                <a:lightRig rig="threePt" dir="t"/>
              </a:scene3d>
            </a:bodyPr>
            <a:lstStyle/>
            <a:p>
              <a:pPr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595530" y="2137828"/>
              <a:ext cx="981759" cy="369332"/>
            </a:xfrm>
            <a:prstGeom prst="rect">
              <a:avLst/>
            </a:prstGeom>
            <a:noFill/>
          </p:spPr>
          <p:txBody>
            <a:bodyPr vert="horz" wrap="none" rtlCol="0">
              <a:prstTxWarp prst="textArchUp">
                <a:avLst/>
              </a:prstTxWarp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Fourier</a:t>
              </a:r>
              <a:endParaRPr lang="en-US" dirty="0">
                <a:solidFill>
                  <a:srgbClr val="0000FF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 rot="540000">
              <a:off x="6324599" y="2205569"/>
              <a:ext cx="981759" cy="369332"/>
            </a:xfrm>
            <a:prstGeom prst="rect">
              <a:avLst/>
            </a:prstGeom>
            <a:noFill/>
          </p:spPr>
          <p:txBody>
            <a:bodyPr vert="horz" wrap="none" rtlCol="0">
              <a:prstTxWarp prst="textArchDown">
                <a:avLst>
                  <a:gd name="adj" fmla="val 961505"/>
                </a:avLst>
              </a:prstTxWarp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Transform</a:t>
              </a:r>
              <a:endParaRPr lang="en-US" dirty="0">
                <a:solidFill>
                  <a:srgbClr val="0000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05282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eRHIC IR Design Meeting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182816"/>
            <a:ext cx="3187699" cy="303028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412" y="165099"/>
            <a:ext cx="3206337" cy="304799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000119" y="1187629"/>
            <a:ext cx="30546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0.4 </a:t>
            </a:r>
            <a:r>
              <a:rPr lang="en-US" sz="2000" b="1" dirty="0" smtClean="0">
                <a:solidFill>
                  <a:srgbClr val="0000FF"/>
                </a:solidFill>
              </a:rPr>
              <a:t>&lt; |</a:t>
            </a:r>
            <a:r>
              <a:rPr lang="en-US" sz="2000" b="1" dirty="0" err="1" smtClean="0">
                <a:solidFill>
                  <a:srgbClr val="0000FF"/>
                </a:solidFill>
              </a:rPr>
              <a:t>Pt</a:t>
            </a:r>
            <a:r>
              <a:rPr lang="en-US" sz="2000" b="1" dirty="0" smtClean="0">
                <a:solidFill>
                  <a:srgbClr val="0000FF"/>
                </a:solidFill>
              </a:rPr>
              <a:t>| (</a:t>
            </a:r>
            <a:r>
              <a:rPr lang="en-US" sz="2000" b="1" dirty="0" err="1" smtClean="0">
                <a:solidFill>
                  <a:srgbClr val="0000FF"/>
                </a:solidFill>
              </a:rPr>
              <a:t>GeV</a:t>
            </a:r>
            <a:r>
              <a:rPr lang="en-US" sz="2000" b="1" dirty="0" smtClean="0">
                <a:solidFill>
                  <a:srgbClr val="0000FF"/>
                </a:solidFill>
              </a:rPr>
              <a:t>) &lt; 1.3</a:t>
            </a:r>
            <a:endParaRPr lang="en-US" sz="2000" b="1" dirty="0">
              <a:solidFill>
                <a:srgbClr val="0000FF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3326067"/>
            <a:ext cx="3187699" cy="303028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412" y="3308350"/>
            <a:ext cx="3206336" cy="304799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000119" y="3968929"/>
            <a:ext cx="32112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0.44 </a:t>
            </a:r>
            <a:r>
              <a:rPr lang="en-US" sz="2000" b="1" dirty="0" smtClean="0">
                <a:solidFill>
                  <a:srgbClr val="0000FF"/>
                </a:solidFill>
              </a:rPr>
              <a:t>&lt; |</a:t>
            </a:r>
            <a:r>
              <a:rPr lang="en-US" sz="2000" b="1" dirty="0" err="1" smtClean="0">
                <a:solidFill>
                  <a:srgbClr val="0000FF"/>
                </a:solidFill>
              </a:rPr>
              <a:t>Pt</a:t>
            </a:r>
            <a:r>
              <a:rPr lang="en-US" sz="2000" b="1" dirty="0" smtClean="0">
                <a:solidFill>
                  <a:srgbClr val="0000FF"/>
                </a:solidFill>
              </a:rPr>
              <a:t>| (</a:t>
            </a:r>
            <a:r>
              <a:rPr lang="en-US" sz="2000" b="1" dirty="0" err="1" smtClean="0">
                <a:solidFill>
                  <a:srgbClr val="0000FF"/>
                </a:solidFill>
              </a:rPr>
              <a:t>GeV</a:t>
            </a:r>
            <a:r>
              <a:rPr lang="en-US" sz="2000" b="1" dirty="0" smtClean="0">
                <a:solidFill>
                  <a:srgbClr val="0000FF"/>
                </a:solidFill>
              </a:rPr>
              <a:t>) &lt; 1.3</a:t>
            </a:r>
            <a:endParaRPr lang="en-US" sz="20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5157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eRHIC IR Design Meeting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182816"/>
            <a:ext cx="3187700" cy="303028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412" y="165099"/>
            <a:ext cx="3206337" cy="3048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000119" y="1187629"/>
            <a:ext cx="32112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0.18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 smtClean="0">
                <a:solidFill>
                  <a:srgbClr val="0000FF"/>
                </a:solidFill>
              </a:rPr>
              <a:t>&lt; |</a:t>
            </a:r>
            <a:r>
              <a:rPr lang="en-US" sz="2000" b="1" dirty="0" err="1" smtClean="0">
                <a:solidFill>
                  <a:srgbClr val="0000FF"/>
                </a:solidFill>
              </a:rPr>
              <a:t>Pt</a:t>
            </a:r>
            <a:r>
              <a:rPr lang="en-US" sz="2000" b="1" dirty="0" smtClean="0">
                <a:solidFill>
                  <a:srgbClr val="0000FF"/>
                </a:solidFill>
              </a:rPr>
              <a:t>| (</a:t>
            </a:r>
            <a:r>
              <a:rPr lang="en-US" sz="2000" b="1" dirty="0" err="1" smtClean="0">
                <a:solidFill>
                  <a:srgbClr val="0000FF"/>
                </a:solidFill>
              </a:rPr>
              <a:t>GeV</a:t>
            </a:r>
            <a:r>
              <a:rPr lang="en-US" sz="2000" b="1" dirty="0" smtClean="0">
                <a:solidFill>
                  <a:srgbClr val="0000FF"/>
                </a:solidFill>
              </a:rPr>
              <a:t>) &lt; </a:t>
            </a:r>
            <a:r>
              <a:rPr lang="en-US" sz="2000" b="1" dirty="0" smtClean="0">
                <a:solidFill>
                  <a:srgbClr val="FF0000"/>
                </a:solidFill>
              </a:rPr>
              <a:t>1.0</a:t>
            </a:r>
            <a:endParaRPr lang="en-US" sz="2000" b="1" dirty="0">
              <a:solidFill>
                <a:srgbClr val="FF000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3326067"/>
            <a:ext cx="3187699" cy="303028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412" y="3308350"/>
            <a:ext cx="3206337" cy="304799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000119" y="3968929"/>
            <a:ext cx="32112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0.18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 smtClean="0">
                <a:solidFill>
                  <a:srgbClr val="0000FF"/>
                </a:solidFill>
              </a:rPr>
              <a:t>&lt; |</a:t>
            </a:r>
            <a:r>
              <a:rPr lang="en-US" sz="2000" b="1" dirty="0" err="1" smtClean="0">
                <a:solidFill>
                  <a:srgbClr val="0000FF"/>
                </a:solidFill>
              </a:rPr>
              <a:t>Pt</a:t>
            </a:r>
            <a:r>
              <a:rPr lang="en-US" sz="2000" b="1" dirty="0" smtClean="0">
                <a:solidFill>
                  <a:srgbClr val="0000FF"/>
                </a:solidFill>
              </a:rPr>
              <a:t>| (</a:t>
            </a:r>
            <a:r>
              <a:rPr lang="en-US" sz="2000" b="1" dirty="0" err="1" smtClean="0">
                <a:solidFill>
                  <a:srgbClr val="0000FF"/>
                </a:solidFill>
              </a:rPr>
              <a:t>GeV</a:t>
            </a:r>
            <a:r>
              <a:rPr lang="en-US" sz="2000" b="1" dirty="0" smtClean="0">
                <a:solidFill>
                  <a:srgbClr val="0000FF"/>
                </a:solidFill>
              </a:rPr>
              <a:t>) &lt; </a:t>
            </a:r>
            <a:r>
              <a:rPr lang="en-US" sz="2000" b="1" dirty="0" smtClean="0">
                <a:solidFill>
                  <a:srgbClr val="FF0000"/>
                </a:solidFill>
              </a:rPr>
              <a:t>0.8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27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eRHIC IR Design Meeting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Picture 6" descr="fit_20x250_10f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99" y="1358901"/>
            <a:ext cx="3924301" cy="2450092"/>
          </a:xfrm>
          <a:prstGeom prst="rect">
            <a:avLst/>
          </a:prstGeom>
        </p:spPr>
      </p:pic>
      <p:pic>
        <p:nvPicPr>
          <p:cNvPr id="8" name="Picture 7" descr="fig_int_20x250_dvcs_10fb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015" y="3694694"/>
            <a:ext cx="2961228" cy="281499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84200" y="88900"/>
            <a:ext cx="800100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10 fb</a:t>
            </a:r>
            <a:r>
              <a:rPr lang="en-US" sz="2800" b="1" baseline="30000" dirty="0" smtClean="0">
                <a:solidFill>
                  <a:srgbClr val="FF0000"/>
                </a:solidFill>
              </a:rPr>
              <a:t>-1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  <a:sym typeface="Wingdings"/>
              </a:rPr>
              <a:t> 1 fb</a:t>
            </a:r>
            <a:r>
              <a:rPr lang="en-US" sz="2800" b="1" baseline="30000" dirty="0" smtClean="0">
                <a:solidFill>
                  <a:srgbClr val="FF0000"/>
                </a:solidFill>
                <a:sym typeface="Wingdings"/>
              </a:rPr>
              <a:t>-1</a:t>
            </a:r>
          </a:p>
          <a:p>
            <a:pPr algn="ctr"/>
            <a:r>
              <a:rPr lang="en-US" sz="2000" b="1" dirty="0" smtClean="0">
                <a:solidFill>
                  <a:srgbClr val="0000FF"/>
                </a:solidFill>
                <a:sym typeface="Wingdings"/>
              </a:rPr>
              <a:t>real fluctuations, no rescaling of uncertainties!</a:t>
            </a:r>
            <a:endParaRPr lang="en-US" sz="2000" b="1" dirty="0">
              <a:solidFill>
                <a:srgbClr val="0000FF"/>
              </a:solidFill>
            </a:endParaRPr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111500" y="793930"/>
            <a:ext cx="30712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0.18 &lt; |</a:t>
            </a:r>
            <a:r>
              <a:rPr lang="en-US" sz="2400" b="1" dirty="0" err="1" smtClean="0">
                <a:solidFill>
                  <a:srgbClr val="0000FF"/>
                </a:solidFill>
              </a:rPr>
              <a:t>Pt</a:t>
            </a:r>
            <a:r>
              <a:rPr lang="en-US" sz="2400" b="1" dirty="0" smtClean="0">
                <a:solidFill>
                  <a:srgbClr val="0000FF"/>
                </a:solidFill>
              </a:rPr>
              <a:t>| (</a:t>
            </a:r>
            <a:r>
              <a:rPr lang="en-US" sz="2400" b="1" dirty="0" err="1" smtClean="0">
                <a:solidFill>
                  <a:srgbClr val="0000FF"/>
                </a:solidFill>
              </a:rPr>
              <a:t>GeV</a:t>
            </a:r>
            <a:r>
              <a:rPr lang="en-US" sz="2400" b="1" dirty="0" smtClean="0">
                <a:solidFill>
                  <a:srgbClr val="0000FF"/>
                </a:solidFill>
              </a:rPr>
              <a:t>) &lt; 1.3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4051300" y="2159000"/>
            <a:ext cx="609600" cy="34119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8872" y="3694694"/>
            <a:ext cx="2961227" cy="2814993"/>
          </a:xfrm>
          <a:prstGeom prst="rect">
            <a:avLst/>
          </a:prstGeom>
        </p:spPr>
      </p:pic>
      <p:sp>
        <p:nvSpPr>
          <p:cNvPr id="12" name="Right Arrow 11"/>
          <p:cNvSpPr/>
          <p:nvPr/>
        </p:nvSpPr>
        <p:spPr>
          <a:xfrm>
            <a:off x="4051300" y="5194300"/>
            <a:ext cx="609600" cy="34119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fit_20x250_1fb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7283" y="1358901"/>
            <a:ext cx="3925416" cy="2450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18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err="1">
                <a:latin typeface="Comic Sans MS" charset="0"/>
                <a:cs typeface="Comic Sans MS" charset="0"/>
              </a:rPr>
              <a:t>e</a:t>
            </a:r>
            <a:r>
              <a:rPr lang="en-US" dirty="0" err="1">
                <a:latin typeface="Comic Sans MS" charset="0"/>
                <a:cs typeface="Comic Sans MS" charset="0"/>
              </a:rPr>
              <a:t>RHIC</a:t>
            </a:r>
            <a:r>
              <a:rPr lang="en-US" dirty="0">
                <a:latin typeface="Comic Sans MS" charset="0"/>
                <a:cs typeface="Comic Sans MS" charset="0"/>
              </a:rPr>
              <a:t>: IR Design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eRHIC IR Design Meeting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2800"/>
            <a:ext cx="9144000" cy="5024438"/>
          </a:xfrm>
          <a:prstGeom prst="rect">
            <a:avLst/>
          </a:prstGeom>
          <a:ln w="19050" cmpd="sng">
            <a:solidFill>
              <a:srgbClr val="0000FF"/>
            </a:solidFill>
          </a:ln>
        </p:spPr>
      </p:pic>
      <p:sp>
        <p:nvSpPr>
          <p:cNvPr id="7" name="TextBox 6"/>
          <p:cNvSpPr txBox="1"/>
          <p:nvPr/>
        </p:nvSpPr>
        <p:spPr>
          <a:xfrm rot="780000">
            <a:off x="7249766" y="3602409"/>
            <a:ext cx="103676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e-Beam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>
            <a:stCxn id="7" idx="1"/>
          </p:cNvCxnSpPr>
          <p:nvPr/>
        </p:nvCxnSpPr>
        <p:spPr>
          <a:xfrm flipH="1" flipV="1">
            <a:off x="6934879" y="3558134"/>
            <a:ext cx="328173" cy="11233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62000" y="4693628"/>
            <a:ext cx="971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33CC"/>
                </a:solidFill>
              </a:rPr>
              <a:t>Hadrons</a:t>
            </a:r>
            <a:endParaRPr lang="en-US" dirty="0">
              <a:solidFill>
                <a:srgbClr val="0033CC"/>
              </a:solidFill>
            </a:endParaRPr>
          </a:p>
        </p:txBody>
      </p:sp>
      <p:cxnSp>
        <p:nvCxnSpPr>
          <p:cNvPr id="10" name="Straight Arrow Connector 9"/>
          <p:cNvCxnSpPr>
            <a:stCxn id="9" idx="3"/>
          </p:cNvCxnSpPr>
          <p:nvPr/>
        </p:nvCxnSpPr>
        <p:spPr>
          <a:xfrm>
            <a:off x="1733228" y="4878294"/>
            <a:ext cx="400372" cy="0"/>
          </a:xfrm>
          <a:prstGeom prst="straightConnector1">
            <a:avLst/>
          </a:prstGeom>
          <a:ln w="28575">
            <a:solidFill>
              <a:srgbClr val="0033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rot="960000">
            <a:off x="699680" y="1678471"/>
            <a:ext cx="92021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FFFF"/>
                </a:solidFill>
              </a:rPr>
              <a:t>synrad</a:t>
            </a:r>
            <a:endParaRPr lang="en-US" dirty="0">
              <a:solidFill>
                <a:srgbClr val="00FFFF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2667000" y="3708402"/>
            <a:ext cx="814200" cy="926066"/>
          </a:xfrm>
          <a:prstGeom prst="straightConnector1">
            <a:avLst/>
          </a:prstGeom>
          <a:ln w="19050">
            <a:solidFill>
              <a:srgbClr val="CC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3483790" y="3185162"/>
            <a:ext cx="449139" cy="1459466"/>
          </a:xfrm>
          <a:prstGeom prst="straightConnector1">
            <a:avLst/>
          </a:prstGeom>
          <a:ln w="19050">
            <a:solidFill>
              <a:srgbClr val="CC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640330" y="4644628"/>
            <a:ext cx="3183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Matching  </a:t>
            </a:r>
            <a:r>
              <a:rPr lang="en-US" b="1" dirty="0" smtClean="0">
                <a:solidFill>
                  <a:srgbClr val="FF0000"/>
                </a:solidFill>
                <a:sym typeface="Symbol"/>
              </a:rPr>
              <a:t></a:t>
            </a:r>
            <a:r>
              <a:rPr lang="en-US" dirty="0" smtClean="0">
                <a:solidFill>
                  <a:srgbClr val="FF0000"/>
                </a:solidFill>
              </a:rPr>
              <a:t>16 mrad bends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09800" y="3034268"/>
            <a:ext cx="636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C6600"/>
                </a:solidFill>
              </a:rPr>
              <a:t>“D0”</a:t>
            </a:r>
            <a:endParaRPr lang="en-US" dirty="0">
              <a:solidFill>
                <a:srgbClr val="CC66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00968" y="2336800"/>
            <a:ext cx="9320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6699FF"/>
                </a:solidFill>
              </a:rPr>
              <a:t>Cryostat</a:t>
            </a:r>
            <a:endParaRPr lang="en-US" sz="1400" dirty="0">
              <a:solidFill>
                <a:srgbClr val="6699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855948" y="2664936"/>
            <a:ext cx="9320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6699FF"/>
                </a:solidFill>
              </a:rPr>
              <a:t>Cryostat</a:t>
            </a:r>
            <a:endParaRPr lang="en-US" sz="1400" dirty="0">
              <a:solidFill>
                <a:srgbClr val="6699FF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657600" y="1979876"/>
            <a:ext cx="9320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6699FF"/>
                </a:solidFill>
              </a:rPr>
              <a:t>Cryostat</a:t>
            </a:r>
            <a:endParaRPr lang="en-US" sz="1400" dirty="0">
              <a:solidFill>
                <a:srgbClr val="6699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220568" y="1979876"/>
            <a:ext cx="9320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6699FF"/>
                </a:solidFill>
              </a:rPr>
              <a:t>Cryostat</a:t>
            </a:r>
            <a:endParaRPr lang="en-US" sz="1400" dirty="0">
              <a:solidFill>
                <a:srgbClr val="6699FF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973168" y="1727200"/>
            <a:ext cx="9320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6699FF"/>
                </a:solidFill>
              </a:rPr>
              <a:t>Cryostat</a:t>
            </a:r>
            <a:endParaRPr lang="en-US" sz="1400" dirty="0">
              <a:solidFill>
                <a:srgbClr val="6699FF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077200" y="1346200"/>
            <a:ext cx="9320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6699FF"/>
                </a:solidFill>
              </a:rPr>
              <a:t>Cryostat</a:t>
            </a:r>
            <a:endParaRPr lang="en-US" sz="1400" dirty="0">
              <a:solidFill>
                <a:srgbClr val="6699FF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14236" y="951170"/>
            <a:ext cx="2496324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i="1" dirty="0" smtClean="0"/>
              <a:t>Plan View of IR Layout</a:t>
            </a:r>
            <a:endParaRPr lang="en-US" sz="2000" i="1" dirty="0"/>
          </a:p>
        </p:txBody>
      </p:sp>
      <p:sp>
        <p:nvSpPr>
          <p:cNvPr id="23" name="TextBox 22"/>
          <p:cNvSpPr txBox="1"/>
          <p:nvPr/>
        </p:nvSpPr>
        <p:spPr>
          <a:xfrm>
            <a:off x="4419600" y="3098800"/>
            <a:ext cx="912630" cy="5749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US" sz="1400" dirty="0" smtClean="0">
                <a:solidFill>
                  <a:srgbClr val="003300"/>
                </a:solidFill>
                <a:sym typeface="Symbol"/>
              </a:rPr>
              <a:t>10</a:t>
            </a:r>
            <a:r>
              <a:rPr lang="en-US" sz="1400" dirty="0" smtClean="0">
                <a:solidFill>
                  <a:srgbClr val="003300"/>
                </a:solidFill>
              </a:rPr>
              <a:t> mrad</a:t>
            </a:r>
          </a:p>
          <a:p>
            <a:pPr>
              <a:lnSpc>
                <a:spcPts val="1900"/>
              </a:lnSpc>
            </a:pPr>
            <a:r>
              <a:rPr lang="en-US" sz="1400" dirty="0" smtClean="0">
                <a:solidFill>
                  <a:srgbClr val="003300"/>
                </a:solidFill>
              </a:rPr>
              <a:t>crossing</a:t>
            </a:r>
            <a:endParaRPr lang="en-US" sz="1400" dirty="0">
              <a:solidFill>
                <a:srgbClr val="0033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386571" y="1778337"/>
            <a:ext cx="957075" cy="10130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400" b="1" dirty="0" smtClean="0">
                <a:sym typeface="Symbol"/>
              </a:rPr>
              <a:t>Detector</a:t>
            </a:r>
            <a:endParaRPr lang="en-US" sz="1400" b="1" dirty="0" smtClean="0"/>
          </a:p>
          <a:p>
            <a:pPr algn="ctr">
              <a:lnSpc>
                <a:spcPts val="1800"/>
              </a:lnSpc>
            </a:pPr>
            <a:r>
              <a:rPr lang="en-US" sz="1400" b="1" dirty="0" smtClean="0"/>
              <a:t>Region</a:t>
            </a:r>
          </a:p>
          <a:p>
            <a:pPr algn="ctr">
              <a:lnSpc>
                <a:spcPts val="1800"/>
              </a:lnSpc>
            </a:pPr>
            <a:r>
              <a:rPr lang="en-US" sz="1400" b="1" dirty="0" smtClean="0"/>
              <a:t>(e-beam</a:t>
            </a:r>
          </a:p>
          <a:p>
            <a:pPr algn="ctr">
              <a:lnSpc>
                <a:spcPts val="1800"/>
              </a:lnSpc>
            </a:pPr>
            <a:r>
              <a:rPr lang="en-US" sz="1400" b="1" dirty="0" smtClean="0"/>
              <a:t>aligned)</a:t>
            </a:r>
            <a:endParaRPr lang="en-US" sz="1400" b="1" dirty="0"/>
          </a:p>
        </p:txBody>
      </p:sp>
      <p:sp>
        <p:nvSpPr>
          <p:cNvPr id="31" name="Left Brace 30"/>
          <p:cNvSpPr>
            <a:spLocks noChangeAspect="1"/>
          </p:cNvSpPr>
          <p:nvPr/>
        </p:nvSpPr>
        <p:spPr bwMode="auto">
          <a:xfrm rot="17100000">
            <a:off x="6139813" y="2980126"/>
            <a:ext cx="499686" cy="814924"/>
          </a:xfrm>
          <a:prstGeom prst="leftBrace">
            <a:avLst>
              <a:gd name="adj1" fmla="val 0"/>
              <a:gd name="adj2" fmla="val 50775"/>
            </a:avLst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138329" y="4116491"/>
            <a:ext cx="2928994" cy="954107"/>
          </a:xfrm>
          <a:prstGeom prst="rect">
            <a:avLst/>
          </a:prstGeom>
          <a:noFill/>
          <a:ln w="25400">
            <a:solidFill>
              <a:srgbClr val="0000FF"/>
            </a:solidFill>
          </a:ln>
          <a:effectLst>
            <a:glow rad="101600">
              <a:schemeClr val="bg1">
                <a:lumMod val="85000"/>
                <a:alpha val="75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en-US" sz="1400" u="sng" dirty="0" smtClean="0">
                <a:solidFill>
                  <a:srgbClr val="0000FF"/>
                </a:solidFill>
              </a:rPr>
              <a:t>Philosophy: </a:t>
            </a:r>
          </a:p>
          <a:p>
            <a:r>
              <a:rPr lang="en-US" sz="1400" dirty="0" smtClean="0"/>
              <a:t>detect forward particles in the </a:t>
            </a:r>
          </a:p>
          <a:p>
            <a:r>
              <a:rPr lang="en-US" sz="1400" dirty="0" smtClean="0"/>
              <a:t>warm section between the IR </a:t>
            </a:r>
          </a:p>
          <a:p>
            <a:r>
              <a:rPr lang="en-US" sz="1400" dirty="0" smtClean="0"/>
              <a:t>magnets and Crab Cavities</a:t>
            </a:r>
            <a:endParaRPr lang="en-US" sz="1400" dirty="0"/>
          </a:p>
        </p:txBody>
      </p:sp>
      <p:sp>
        <p:nvSpPr>
          <p:cNvPr id="33" name="TextBox 32"/>
          <p:cNvSpPr txBox="1"/>
          <p:nvPr/>
        </p:nvSpPr>
        <p:spPr>
          <a:xfrm>
            <a:off x="6333067" y="2838031"/>
            <a:ext cx="6078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ZDC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237853" y="1019385"/>
            <a:ext cx="7272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00FF"/>
                </a:solidFill>
              </a:rPr>
              <a:t>Roman</a:t>
            </a:r>
          </a:p>
          <a:p>
            <a:pPr algn="ctr"/>
            <a:r>
              <a:rPr lang="en-US" sz="1400" dirty="0" smtClean="0">
                <a:solidFill>
                  <a:srgbClr val="0000FF"/>
                </a:solidFill>
              </a:rPr>
              <a:t>Pots</a:t>
            </a:r>
            <a:endParaRPr lang="en-US" sz="1400" dirty="0">
              <a:solidFill>
                <a:srgbClr val="0000FF"/>
              </a:solidFill>
            </a:endParaRPr>
          </a:p>
        </p:txBody>
      </p:sp>
      <p:cxnSp>
        <p:nvCxnSpPr>
          <p:cNvPr id="35" name="Straight Arrow Connector 34"/>
          <p:cNvCxnSpPr/>
          <p:nvPr/>
        </p:nvCxnSpPr>
        <p:spPr bwMode="auto">
          <a:xfrm flipV="1">
            <a:off x="6299200" y="1513840"/>
            <a:ext cx="193040" cy="567267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6" name="Straight Arrow Connector 35"/>
          <p:cNvCxnSpPr/>
          <p:nvPr/>
        </p:nvCxnSpPr>
        <p:spPr bwMode="auto">
          <a:xfrm flipV="1">
            <a:off x="6477000" y="1496907"/>
            <a:ext cx="67733" cy="121073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7" name="Straight Arrow Connector 36"/>
          <p:cNvCxnSpPr/>
          <p:nvPr/>
        </p:nvCxnSpPr>
        <p:spPr bwMode="auto">
          <a:xfrm flipH="1" flipV="1">
            <a:off x="6614160" y="1483360"/>
            <a:ext cx="254000" cy="1032934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2" name="Straight Arrow Connector 41"/>
          <p:cNvCxnSpPr>
            <a:stCxn id="31" idx="1"/>
          </p:cNvCxnSpPr>
          <p:nvPr/>
        </p:nvCxnSpPr>
        <p:spPr bwMode="auto">
          <a:xfrm flipH="1">
            <a:off x="6167120" y="3630553"/>
            <a:ext cx="163973" cy="504567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8" name="Rounded Rectangle 37"/>
          <p:cNvSpPr/>
          <p:nvPr/>
        </p:nvSpPr>
        <p:spPr>
          <a:xfrm rot="1553986">
            <a:off x="3360862" y="2208647"/>
            <a:ext cx="310073" cy="31775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2519875" y="1403386"/>
            <a:ext cx="12190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322F31"/>
                </a:solidFill>
              </a:rPr>
              <a:t>low Q</a:t>
            </a:r>
            <a:r>
              <a:rPr lang="en-US" sz="1200" baseline="30000" dirty="0" smtClean="0">
                <a:solidFill>
                  <a:srgbClr val="322F31"/>
                </a:solidFill>
              </a:rPr>
              <a:t>2</a:t>
            </a:r>
            <a:r>
              <a:rPr lang="en-US" sz="1200" dirty="0" smtClean="0">
                <a:solidFill>
                  <a:srgbClr val="322F31"/>
                </a:solidFill>
              </a:rPr>
              <a:t> tagger </a:t>
            </a:r>
          </a:p>
          <a:p>
            <a:r>
              <a:rPr lang="en-US" sz="1200" dirty="0" smtClean="0">
                <a:solidFill>
                  <a:srgbClr val="322F31"/>
                </a:solidFill>
              </a:rPr>
              <a:t>(not to scale)</a:t>
            </a:r>
            <a:endParaRPr lang="en-US" sz="1200" dirty="0">
              <a:solidFill>
                <a:srgbClr val="322F31"/>
              </a:solidFill>
            </a:endParaRPr>
          </a:p>
        </p:txBody>
      </p:sp>
      <p:cxnSp>
        <p:nvCxnSpPr>
          <p:cNvPr id="40" name="Straight Connector 39"/>
          <p:cNvCxnSpPr/>
          <p:nvPr/>
        </p:nvCxnSpPr>
        <p:spPr>
          <a:xfrm flipH="1" flipV="1">
            <a:off x="3288735" y="1816037"/>
            <a:ext cx="150380" cy="37132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3894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4-11-04 at 10.47.1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762" y="3529052"/>
            <a:ext cx="4499238" cy="33394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03905"/>
            <a:ext cx="8382000" cy="609600"/>
          </a:xfrm>
        </p:spPr>
        <p:txBody>
          <a:bodyPr>
            <a:noAutofit/>
          </a:bodyPr>
          <a:lstStyle/>
          <a:p>
            <a:r>
              <a:rPr lang="en-US" sz="2800" dirty="0" smtClean="0"/>
              <a:t>Roman pot study – how close to the beam can we go?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340848"/>
            <a:ext cx="9144000" cy="452596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expected beam width calculation</a:t>
            </a:r>
          </a:p>
          <a:p>
            <a:endParaRPr lang="en-US" sz="2000" dirty="0"/>
          </a:p>
          <a:p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smtClean="0"/>
              <a:t>from table 3-1 in design report and the attached figure obtained from Dejan of the beta function</a:t>
            </a:r>
          </a:p>
          <a:p>
            <a:pPr lvl="1"/>
            <a:r>
              <a:rPr lang="en-US" sz="1800" dirty="0" smtClean="0"/>
              <a:t>beta_x = 2014m (at z=18m)</a:t>
            </a:r>
          </a:p>
          <a:p>
            <a:pPr lvl="1"/>
            <a:r>
              <a:rPr lang="en-US" sz="1800" dirty="0" smtClean="0"/>
              <a:t>beta_y = 3465m (at z=18m)</a:t>
            </a:r>
          </a:p>
          <a:p>
            <a:pPr lvl="1"/>
            <a:r>
              <a:rPr lang="en-US" sz="1800" dirty="0" smtClean="0"/>
              <a:t>epsilon (normalized) = 0.2e-6m</a:t>
            </a:r>
          </a:p>
          <a:p>
            <a:pPr lvl="1"/>
            <a:r>
              <a:rPr lang="en-US" sz="1800" dirty="0" smtClean="0"/>
              <a:t>gamma = 270 (for 250GeV protons)</a:t>
            </a:r>
          </a:p>
          <a:p>
            <a:pPr lvl="1"/>
            <a:endParaRPr lang="en-US" sz="1800" dirty="0" smtClean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985648"/>
              </p:ext>
            </p:extLst>
          </p:nvPr>
        </p:nvGraphicFramePr>
        <p:xfrm>
          <a:off x="3379326" y="1786863"/>
          <a:ext cx="2038249" cy="10251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7" name="Equation" r:id="rId4" imgW="863600" imgH="482600" progId="Equation.3">
                  <p:embed/>
                </p:oleObj>
              </mc:Choice>
              <mc:Fallback>
                <p:oleObj name="Equation" r:id="rId4" imgW="863600" imgH="482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379326" y="1786863"/>
                        <a:ext cx="2038249" cy="10251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3025368"/>
              </p:ext>
            </p:extLst>
          </p:nvPr>
        </p:nvGraphicFramePr>
        <p:xfrm>
          <a:off x="922938" y="5091693"/>
          <a:ext cx="1531937" cy="382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8" name="Equation" r:id="rId6" imgW="863600" imgH="215900" progId="Equation.3">
                  <p:embed/>
                </p:oleObj>
              </mc:Choice>
              <mc:Fallback>
                <p:oleObj name="Equation" r:id="rId6" imgW="8636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922938" y="5091693"/>
                        <a:ext cx="1531937" cy="382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2522864"/>
              </p:ext>
            </p:extLst>
          </p:nvPr>
        </p:nvGraphicFramePr>
        <p:xfrm>
          <a:off x="922937" y="5561053"/>
          <a:ext cx="1531937" cy="405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9" name="Equation" r:id="rId8" imgW="863600" imgH="228600" progId="Equation.DSMT4">
                  <p:embed/>
                </p:oleObj>
              </mc:Choice>
              <mc:Fallback>
                <p:oleObj name="Equation" r:id="rId8" imgW="8636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922937" y="5561053"/>
                        <a:ext cx="1531937" cy="4055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11728" y="842818"/>
            <a:ext cx="30022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0000FF"/>
                </a:solidFill>
              </a:rPr>
              <a:t>Linac</a:t>
            </a:r>
            <a:r>
              <a:rPr lang="en-US" sz="2400" dirty="0">
                <a:solidFill>
                  <a:srgbClr val="0000FF"/>
                </a:solidFill>
              </a:rPr>
              <a:t>-</a:t>
            </a:r>
            <a:r>
              <a:rPr lang="en-US" sz="2400" dirty="0" smtClean="0">
                <a:solidFill>
                  <a:srgbClr val="0000FF"/>
                </a:solidFill>
              </a:rPr>
              <a:t>Ring-Design: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eRHIC IR Design Meeting 2016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341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3">
      <a:dk1>
        <a:srgbClr val="322F31"/>
      </a:dk1>
      <a:lt1>
        <a:srgbClr val="FFFFFF"/>
      </a:lt1>
      <a:dk2>
        <a:srgbClr val="322F31"/>
      </a:dk2>
      <a:lt2>
        <a:srgbClr val="322F31"/>
      </a:lt2>
      <a:accent1>
        <a:srgbClr val="8071B4"/>
      </a:accent1>
      <a:accent2>
        <a:srgbClr val="8071B4"/>
      </a:accent2>
      <a:accent3>
        <a:srgbClr val="FFFFFF"/>
      </a:accent3>
      <a:accent4>
        <a:srgbClr val="292728"/>
      </a:accent4>
      <a:accent5>
        <a:srgbClr val="C0BBD6"/>
      </a:accent5>
      <a:accent6>
        <a:srgbClr val="7366A3"/>
      </a:accent6>
      <a:hlink>
        <a:srgbClr val="8071B4"/>
      </a:hlink>
      <a:folHlink>
        <a:srgbClr val="8071B4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322F31"/>
        </a:dk1>
        <a:lt1>
          <a:srgbClr val="FFFFFF"/>
        </a:lt1>
        <a:dk2>
          <a:srgbClr val="322F31"/>
        </a:dk2>
        <a:lt2>
          <a:srgbClr val="322F31"/>
        </a:lt2>
        <a:accent1>
          <a:srgbClr val="8071B4"/>
        </a:accent1>
        <a:accent2>
          <a:srgbClr val="8071B4"/>
        </a:accent2>
        <a:accent3>
          <a:srgbClr val="FFFFFF"/>
        </a:accent3>
        <a:accent4>
          <a:srgbClr val="292728"/>
        </a:accent4>
        <a:accent5>
          <a:srgbClr val="C0BBD6"/>
        </a:accent5>
        <a:accent6>
          <a:srgbClr val="7366A3"/>
        </a:accent6>
        <a:hlink>
          <a:srgbClr val="8071B4"/>
        </a:hlink>
        <a:folHlink>
          <a:srgbClr val="8071B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Origin.thmx</Template>
  <TotalTime>66098</TotalTime>
  <Words>1043</Words>
  <Application>Microsoft Macintosh PowerPoint</Application>
  <PresentationFormat>On-screen Show (4:3)</PresentationFormat>
  <Paragraphs>194</Paragraphs>
  <Slides>16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Blank Presentation</vt:lpstr>
      <vt:lpstr>Equation</vt:lpstr>
      <vt:lpstr>Forward going proton requirements</vt:lpstr>
      <vt:lpstr>What is the Physics</vt:lpstr>
      <vt:lpstr>Requirements </vt:lpstr>
      <vt:lpstr>Plots from the EIC WP presented at LRP</vt:lpstr>
      <vt:lpstr>PowerPoint Presentation</vt:lpstr>
      <vt:lpstr>PowerPoint Presentation</vt:lpstr>
      <vt:lpstr>PowerPoint Presentation</vt:lpstr>
      <vt:lpstr>eRHIC: IR Design</vt:lpstr>
      <vt:lpstr>Roman pot study – how close to the beam can we go?</vt:lpstr>
      <vt:lpstr>RP in eRHIC Ir</vt:lpstr>
      <vt:lpstr>STAR RPs in RHIC</vt:lpstr>
      <vt:lpstr>STAR RPs in RHIC</vt:lpstr>
      <vt:lpstr>Summary</vt:lpstr>
      <vt:lpstr>Summary</vt:lpstr>
      <vt:lpstr>“Spectator” proton from deuteron with the current RHIC optics</vt:lpstr>
      <vt:lpstr>Spectator proton from 3He with the current RHIC optics</vt:lpstr>
    </vt:vector>
  </TitlesOfParts>
  <Company>京都大学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Naohito Saito</dc:creator>
  <cp:lastModifiedBy>elke-caroline aschenauer</cp:lastModifiedBy>
  <cp:revision>1766</cp:revision>
  <cp:lastPrinted>2015-01-13T17:56:08Z</cp:lastPrinted>
  <dcterms:created xsi:type="dcterms:W3CDTF">2011-04-06T15:13:11Z</dcterms:created>
  <dcterms:modified xsi:type="dcterms:W3CDTF">2016-02-25T18:12:46Z</dcterms:modified>
</cp:coreProperties>
</file>